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9" d="100"/>
          <a:sy n="49" d="100"/>
        </p:scale>
        <p:origin x="79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4B52B6-C618-413A-9E40-AF6C25996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7CA008-5B68-4416-933D-C9D83EBFA9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B4B6B3-CFE4-47F8-9C7C-F62A04342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D0FEFE-0866-4E33-8EFF-5EB6C008D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856CDE-7880-43AA-8B35-ADC6016CE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41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BD2BBCD-56A9-41F4-8A8C-E697766EF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F2B462D-1406-4F91-B4CA-5A7C8F1256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0A2269-16C6-42D7-8C46-2CF62F6D7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9265B50-D9E8-49AC-9771-5ECEA5942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23BB94C-1296-4F93-A2BA-A8A53DB3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68473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9E56170-2F6A-42A2-80A5-6AD0530637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3891CCD-F1C2-403E-A44E-AEFAD8C32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F0033C7-B863-47E1-882E-0F47A9F0C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7F139D-7019-40C1-8FAA-9A6FFE758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6874E9-9E68-48B3-9A79-5C55EBC9E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386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B2D182-7BEE-4A5B-89CD-C15CCA09E9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88432E-DC03-46A7-97E4-5896C0BD8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EE5D24-8DB5-4D41-90C8-53BE05E07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E3EDBB-F6B1-4E51-893A-FB7B4450B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9B826CC-6C03-4D1E-91A8-DB93E08B1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677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DF7D94-E373-4B9F-BCCF-B08A6436F6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0CE382A-6C17-4865-9991-702E6D1DDD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BF29615-29DD-4936-8A1E-68C5A9E91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42334A-1237-48F7-8116-62D6E007B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7DD087-3238-4E4C-B2DE-6E97A9D88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1630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92B2BC-A441-4C84-BBB5-548FB7557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BDF15C-B084-4573-A9F3-F3D8FA5225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6A6FAB6-0EAF-4591-871A-157DFED425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981BF5C-36E3-44FB-88BE-9E06ADFA0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5F6847-A9A6-488F-B10A-7674BA253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A448E8-E142-45C1-A37B-F10A6F75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09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7A7AE0-0564-4280-B63E-EFC3787CB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600FD3-9D8E-4A71-B8C9-5CC017E67A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45924F5-38AF-473A-8521-8845774CCC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ADB98E-E727-4673-91D2-33E2B303B4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82E05D-9021-4E5D-BB59-19FE3089FB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4687272-9575-4AED-BA82-66D899D3F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E483673-D0AC-4B60-823B-204C9C7DC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E273E3B-D333-411E-ABA5-F24D3FA6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9756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1C2FCE5-30CF-4553-B37C-2749A11A3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5657737-B047-4244-9D72-4F54A6E1D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8E11D13-86D0-48C0-AB18-CBE9A16A5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0D11612-C0B6-4F7A-8B23-87435C91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658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BD1AC45-C040-4A95-933C-97A1A54EA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17B556A-1C6E-49D5-95CD-71E5D5015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4D21285B-1C3A-4217-8E05-FCC7758538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5084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44578D-D9D6-4061-9066-8BAE157D39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A5F130-8BA1-4FF4-A79D-5A74FF13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AF7A94-287A-492F-AE2B-2816F8BE7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FC7D421-A91D-49F7-8017-F2C0FF631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C91A41E-6331-489B-8E3F-FBEC90755B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3374BD3-6978-4365-914E-6D40AF6A7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27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139C4C-B5A1-450E-AB10-165262C09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52AD9BA-0C01-4B7D-9390-A31BDB84A7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87C38BA-0616-4300-B81A-E4381CFD5E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29290C9-6844-4404-82B9-7586F2C76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87EDBA6-A090-42F1-AA5B-7B3EEBB78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219CF5F-489B-4C0D-9E86-8C96188812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5784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50E1EC69-2809-45EB-AA26-300C9533CC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0922A91-526B-4775-8654-ADEF4DECBC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085C83-7871-4717-B5CF-B9BD9C8AD2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1014E-E54D-43E0-AC5D-01F28195894E}" type="datetimeFigureOut">
              <a:rPr lang="fr-FR" smtClean="0"/>
              <a:t>07/03/2018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6900ED-64B0-4499-9E76-6A8791E6CD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923A6E1-E526-4244-B8E8-1A9A13C341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7F1D2-5E64-4B9E-8812-5CF684841C2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802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2F67DF-1CEE-4DE9-B5BA-EDB30947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>
                <a:solidFill>
                  <a:srgbClr val="800080"/>
                </a:solidFill>
              </a:rPr>
              <a:t>Matrice relations clients – fournisseurs internes 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6223D5C-FC3D-483F-A8C3-9872C907F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62939" y="1690689"/>
            <a:ext cx="4294410" cy="435133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fr-FR" dirty="0"/>
              <a:t>Séquence 1 : </a:t>
            </a:r>
          </a:p>
          <a:p>
            <a:pPr marL="0" indent="0">
              <a:buNone/>
            </a:pPr>
            <a:r>
              <a:rPr lang="fr-FR" dirty="0"/>
              <a:t>L’axe vertical représente les services en temps que </a:t>
            </a:r>
            <a:r>
              <a:rPr lang="fr-FR" b="1" dirty="0">
                <a:solidFill>
                  <a:srgbClr val="800080"/>
                </a:solidFill>
              </a:rPr>
              <a:t>clients</a:t>
            </a:r>
            <a:r>
              <a:rPr lang="fr-FR" dirty="0"/>
              <a:t> . L’axe horizontal représente les services en temps que </a:t>
            </a:r>
            <a:r>
              <a:rPr lang="fr-FR" b="1" dirty="0">
                <a:solidFill>
                  <a:srgbClr val="FF6600"/>
                </a:solidFill>
              </a:rPr>
              <a:t>fournisseurs</a:t>
            </a:r>
            <a:r>
              <a:rPr lang="fr-FR" dirty="0"/>
              <a:t>. </a:t>
            </a:r>
          </a:p>
          <a:p>
            <a:pPr marL="0" indent="0">
              <a:buNone/>
            </a:pPr>
            <a:r>
              <a:rPr lang="fr-FR" dirty="0"/>
              <a:t>Chaque participant choisit 3 fournisseurs qu’il considère comme essentiel à la performance de son périmètre de service et rédige un post – </a:t>
            </a:r>
            <a:r>
              <a:rPr lang="fr-FR" dirty="0" err="1"/>
              <a:t>it</a:t>
            </a:r>
            <a:r>
              <a:rPr lang="fr-FR" dirty="0"/>
              <a:t> par besoin / attente qu’il souhaite leur adresser.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Séquence 2: </a:t>
            </a:r>
          </a:p>
          <a:p>
            <a:pPr marL="0" indent="0">
              <a:buNone/>
            </a:pPr>
            <a:r>
              <a:rPr lang="fr-FR" dirty="0"/>
              <a:t>Chaque participant va coller ses demandes (ou attentes) sur le tableau en expliquant les demandes qu’il fait à ses fournisseurs principaux</a:t>
            </a:r>
            <a:br>
              <a:rPr lang="fr-FR" dirty="0"/>
            </a:br>
            <a:endParaRPr lang="fr-FR" dirty="0"/>
          </a:p>
          <a:p>
            <a:pPr marL="0" indent="0">
              <a:buNone/>
            </a:pPr>
            <a:r>
              <a:rPr lang="fr-FR" dirty="0"/>
              <a:t>Séquence 3: </a:t>
            </a:r>
          </a:p>
          <a:p>
            <a:pPr marL="0" indent="0">
              <a:buNone/>
            </a:pPr>
            <a:r>
              <a:rPr lang="fr-FR" dirty="0"/>
              <a:t>Les services fournisseurs concernés récupèrent les post – </a:t>
            </a:r>
            <a:r>
              <a:rPr lang="fr-FR" dirty="0" err="1"/>
              <a:t>it</a:t>
            </a:r>
            <a:r>
              <a:rPr lang="fr-FR" dirty="0"/>
              <a:t> et donnent un rapide feedback. Des Rendez – vous inter - service de clarification peuvent ensuite être envisagés. Il ne s’agit pas d’un exercice de négociation.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6D1969C-91C7-427D-9C11-1EAA7703E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45C3B-6741-4AAA-B51C-414731337823}" type="slidenum">
              <a:rPr lang="fr-FR" smtClean="0"/>
              <a:t>1</a:t>
            </a:fld>
            <a:endParaRPr lang="fr-FR"/>
          </a:p>
        </p:txBody>
      </p:sp>
      <p:graphicFrame>
        <p:nvGraphicFramePr>
          <p:cNvPr id="11" name="Espace réservé du contenu 10">
            <a:extLst>
              <a:ext uri="{FF2B5EF4-FFF2-40B4-BE49-F238E27FC236}">
                <a16:creationId xmlns:a16="http://schemas.microsoft.com/office/drawing/2014/main" id="{A8AEE829-F525-425A-9204-80B65D69C15D}"/>
              </a:ext>
            </a:extLst>
          </p:cNvPr>
          <p:cNvGraphicFramePr>
            <a:graphicFrameLocks noGrp="1"/>
          </p:cNvGraphicFramePr>
          <p:nvPr>
            <p:ph sz="half" idx="2"/>
          </p:nvPr>
        </p:nvGraphicFramePr>
        <p:xfrm>
          <a:off x="6504929" y="2293003"/>
          <a:ext cx="4171825" cy="26051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4365">
                  <a:extLst>
                    <a:ext uri="{9D8B030D-6E8A-4147-A177-3AD203B41FA5}">
                      <a16:colId xmlns:a16="http://schemas.microsoft.com/office/drawing/2014/main" val="588819665"/>
                    </a:ext>
                  </a:extLst>
                </a:gridCol>
                <a:gridCol w="834365">
                  <a:extLst>
                    <a:ext uri="{9D8B030D-6E8A-4147-A177-3AD203B41FA5}">
                      <a16:colId xmlns:a16="http://schemas.microsoft.com/office/drawing/2014/main" val="2190186471"/>
                    </a:ext>
                  </a:extLst>
                </a:gridCol>
                <a:gridCol w="834365">
                  <a:extLst>
                    <a:ext uri="{9D8B030D-6E8A-4147-A177-3AD203B41FA5}">
                      <a16:colId xmlns:a16="http://schemas.microsoft.com/office/drawing/2014/main" val="3801997163"/>
                    </a:ext>
                  </a:extLst>
                </a:gridCol>
                <a:gridCol w="834365">
                  <a:extLst>
                    <a:ext uri="{9D8B030D-6E8A-4147-A177-3AD203B41FA5}">
                      <a16:colId xmlns:a16="http://schemas.microsoft.com/office/drawing/2014/main" val="933244229"/>
                    </a:ext>
                  </a:extLst>
                </a:gridCol>
                <a:gridCol w="834365">
                  <a:extLst>
                    <a:ext uri="{9D8B030D-6E8A-4147-A177-3AD203B41FA5}">
                      <a16:colId xmlns:a16="http://schemas.microsoft.com/office/drawing/2014/main" val="1222680873"/>
                    </a:ext>
                  </a:extLst>
                </a:gridCol>
              </a:tblGrid>
              <a:tr h="521028"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FF6600"/>
                          </a:solidFill>
                        </a:rPr>
                        <a:t>A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FF6600"/>
                          </a:solidFill>
                        </a:rPr>
                        <a:t>B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FF6600"/>
                          </a:solidFill>
                        </a:rPr>
                        <a:t>C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FF6600"/>
                          </a:solidFill>
                        </a:rPr>
                        <a:t>D</a:t>
                      </a:r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246554151"/>
                  </a:ext>
                </a:extLst>
              </a:tr>
              <a:tr h="521028"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800080"/>
                          </a:solidFill>
                        </a:rPr>
                        <a:t>A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1150733683"/>
                  </a:ext>
                </a:extLst>
              </a:tr>
              <a:tr h="521028"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800080"/>
                          </a:solidFill>
                        </a:rPr>
                        <a:t>B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3104004740"/>
                  </a:ext>
                </a:extLst>
              </a:tr>
              <a:tr h="521028"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800080"/>
                          </a:solidFill>
                        </a:rPr>
                        <a:t>C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extLst>
                  <a:ext uri="{0D108BD9-81ED-4DB2-BD59-A6C34878D82A}">
                    <a16:rowId xmlns:a16="http://schemas.microsoft.com/office/drawing/2014/main" val="2888145434"/>
                  </a:ext>
                </a:extLst>
              </a:tr>
              <a:tr h="521028">
                <a:tc>
                  <a:txBody>
                    <a:bodyPr/>
                    <a:lstStyle/>
                    <a:p>
                      <a:pPr algn="ctr"/>
                      <a:r>
                        <a:rPr lang="fr-FR" sz="2300" b="1" dirty="0">
                          <a:solidFill>
                            <a:srgbClr val="800080"/>
                          </a:solidFill>
                        </a:rPr>
                        <a:t>D</a:t>
                      </a: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/>
                </a:tc>
                <a:tc>
                  <a:txBody>
                    <a:bodyPr/>
                    <a:lstStyle/>
                    <a:p>
                      <a:pPr algn="ctr"/>
                      <a:endParaRPr lang="fr-FR" sz="1500" b="1" dirty="0">
                        <a:solidFill>
                          <a:srgbClr val="FF6600"/>
                        </a:solidFill>
                      </a:endParaRPr>
                    </a:p>
                  </a:txBody>
                  <a:tcPr marL="86438" marR="86438" marT="43219" marB="43219"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58149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5335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96</Words>
  <Application>Microsoft Office PowerPoint</Application>
  <PresentationFormat>Grand écran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Matrice relations clients – fournisseurs internes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Matrice relations clients – fournisseurs internes </dc:title>
  <dc:creator>CASALEGNO Jean-Claude</dc:creator>
  <cp:lastModifiedBy>CASALEGNO Jean-Claude</cp:lastModifiedBy>
  <cp:revision>1</cp:revision>
  <dcterms:created xsi:type="dcterms:W3CDTF">2018-03-07T14:10:32Z</dcterms:created>
  <dcterms:modified xsi:type="dcterms:W3CDTF">2018-03-07T14:11:33Z</dcterms:modified>
</cp:coreProperties>
</file>