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B52B6-C618-413A-9E40-AF6C25996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7CA008-5B68-4416-933D-C9D83EBFA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B4B6B3-CFE4-47F8-9C7C-F62A0434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D0FEFE-0866-4E33-8EFF-5EB6C008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856CDE-7880-43AA-8B35-ADC6016C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41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2BBCD-56A9-41F4-8A8C-E697766E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2B462D-1406-4F91-B4CA-5A7C8F125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0A2269-16C6-42D7-8C46-2CF62F6D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265B50-D9E8-49AC-9771-5ECEA594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3BB94C-1296-4F93-A2BA-A8A53DB3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8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E56170-2F6A-42A2-80A5-6AD053063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891CCD-F1C2-403E-A44E-AEFAD8C32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0033C7-B863-47E1-882E-0F47A9F0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7F139D-7019-40C1-8FAA-9A6FFE758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6874E9-9E68-48B3-9A79-5C55EBC9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86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2D182-7BEE-4A5B-89CD-C15CCA09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88432E-DC03-46A7-97E4-5896C0BD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EE5D24-8DB5-4D41-90C8-53BE05E07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3EDBB-F6B1-4E51-893A-FB7B4450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B826CC-6C03-4D1E-91A8-DB93E08B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F7D94-E373-4B9F-BCCF-B08A6436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E382A-6C17-4865-9991-702E6D1DD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F29615-29DD-4936-8A1E-68C5A9E9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42334A-1237-48F7-8116-62D6E007B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7DD087-3238-4E4C-B2DE-6E97A9D8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63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2B2BC-A441-4C84-BBB5-548FB7557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BDF15C-B084-4573-A9F3-F3D8FA522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A6FAB6-0EAF-4591-871A-157DFED42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81BF5C-36E3-44FB-88BE-9E06ADFA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5F6847-A9A6-488F-B10A-7674BA25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A448E8-E142-45C1-A37B-F10A6F75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A7AE0-0564-4280-B63E-EFC3787C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600FD3-9D8E-4A71-B8C9-5CC017E67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5924F5-38AF-473A-8521-8845774C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EADB98E-E727-4673-91D2-33E2B303B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82E05D-9021-4E5D-BB59-19FE3089F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687272-9575-4AED-BA82-66D899D3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E483673-D0AC-4B60-823B-204C9C7D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E273E3B-D333-411E-ABA5-F24D3FA6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75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C2FCE5-30CF-4553-B37C-2749A11A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657737-B047-4244-9D72-4F54A6E1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E11D13-86D0-48C0-AB18-CBE9A16A5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D11612-C0B6-4F7A-8B23-87435C91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58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D1AC45-C040-4A95-933C-97A1A54E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7B556A-1C6E-49D5-95CD-71E5D501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21285B-1C3A-4217-8E05-FCC77585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08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44578D-D9D6-4061-9066-8BAE157D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A5F130-8BA1-4FF4-A79D-5A74FF134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AF7A94-287A-492F-AE2B-2816F8BE7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C7D421-A91D-49F7-8017-F2C0FF63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91A41E-6331-489B-8E3F-FBEC90755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374BD3-6978-4365-914E-6D40AF6A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27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39C4C-B5A1-450E-AB10-165262C0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2AD9BA-0C01-4B7D-9390-A31BDB84A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7C38BA-0616-4300-B81A-E4381CFD5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9290C9-6844-4404-82B9-7586F2C7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7EDBA6-A090-42F1-AA5B-7B3EEBB7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9CF5F-489B-4C0D-9E86-8C961888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78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E1EC69-2809-45EB-AA26-300C9533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922A91-526B-4775-8654-ADEF4DECB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085C83-7871-4717-B5CF-B9BD9C8AD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014E-E54D-43E0-AC5D-01F28195894E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6900ED-64B0-4499-9E76-6A8791E6C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3A6E1-E526-4244-B8E8-1A9A13C34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F1D2-5E64-4B9E-8812-5CF684841C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02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F67DF-1CEE-4DE9-B5BA-EDB30947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800080"/>
                </a:solidFill>
              </a:rPr>
              <a:t>Matrice relations clients – fournisseurs internes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6223D5C-FC3D-483F-A8C3-9872C907F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2939" y="1690689"/>
            <a:ext cx="429441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/>
              <a:t>Séquence 1 : </a:t>
            </a:r>
          </a:p>
          <a:p>
            <a:pPr marL="0" indent="0">
              <a:buNone/>
            </a:pPr>
            <a:r>
              <a:rPr lang="fr-FR" dirty="0"/>
              <a:t>L’axe vertical représente les services en temps que </a:t>
            </a:r>
            <a:r>
              <a:rPr lang="fr-FR" b="1" dirty="0">
                <a:solidFill>
                  <a:srgbClr val="800080"/>
                </a:solidFill>
              </a:rPr>
              <a:t>clients</a:t>
            </a:r>
            <a:r>
              <a:rPr lang="fr-FR" dirty="0"/>
              <a:t> . L’axe horizontal représente les services en temps que </a:t>
            </a:r>
            <a:r>
              <a:rPr lang="fr-FR" b="1" dirty="0">
                <a:solidFill>
                  <a:srgbClr val="FF6600"/>
                </a:solidFill>
              </a:rPr>
              <a:t>fournisseurs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dirty="0"/>
              <a:t>Chaque participant choisit 3 fournisseurs qu’il considère comme essentiel à la performance de son périmètre de service et rédige un post – </a:t>
            </a:r>
            <a:r>
              <a:rPr lang="fr-FR" dirty="0" err="1"/>
              <a:t>it</a:t>
            </a:r>
            <a:r>
              <a:rPr lang="fr-FR" dirty="0"/>
              <a:t> par besoin / attente qu’il souhaite leur adresser.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Séquence 2: </a:t>
            </a:r>
          </a:p>
          <a:p>
            <a:pPr marL="0" indent="0">
              <a:buNone/>
            </a:pPr>
            <a:r>
              <a:rPr lang="fr-FR" dirty="0"/>
              <a:t>Chaque participant va coller ses demandes (ou attentes) sur le tableau en expliquant les demandes qu’il fait à ses fournisseurs principaux</a:t>
            </a:r>
            <a:br>
              <a:rPr lang="fr-FR" dirty="0"/>
            </a:br>
            <a:endParaRPr lang="fr-FR" dirty="0"/>
          </a:p>
          <a:p>
            <a:pPr marL="0" indent="0">
              <a:buNone/>
            </a:pPr>
            <a:r>
              <a:rPr lang="fr-FR" dirty="0"/>
              <a:t>Séquence 3: </a:t>
            </a:r>
          </a:p>
          <a:p>
            <a:pPr marL="0" indent="0">
              <a:buNone/>
            </a:pPr>
            <a:r>
              <a:rPr lang="fr-FR" dirty="0"/>
              <a:t>Les services fournisseurs concernés récupèrent les post – </a:t>
            </a:r>
            <a:r>
              <a:rPr lang="fr-FR" dirty="0" err="1"/>
              <a:t>it</a:t>
            </a:r>
            <a:r>
              <a:rPr lang="fr-FR" dirty="0"/>
              <a:t> et donnent un rapide feedback. Des Rendez – vous inter - service de clarification peuvent ensuite être envisagés. Il ne s’agit pas d’un exercice de négociation.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D1969C-91C7-427D-9C11-1EAA7703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45C3B-6741-4AAA-B51C-414731337823}" type="slidenum">
              <a:rPr lang="fr-FR" smtClean="0"/>
              <a:t>1</a:t>
            </a:fld>
            <a:endParaRPr lang="fr-FR"/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A8AEE829-F525-425A-9204-80B65D69C15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504929" y="2293003"/>
          <a:ext cx="4171825" cy="2605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365">
                  <a:extLst>
                    <a:ext uri="{9D8B030D-6E8A-4147-A177-3AD203B41FA5}">
                      <a16:colId xmlns:a16="http://schemas.microsoft.com/office/drawing/2014/main" val="588819665"/>
                    </a:ext>
                  </a:extLst>
                </a:gridCol>
                <a:gridCol w="834365">
                  <a:extLst>
                    <a:ext uri="{9D8B030D-6E8A-4147-A177-3AD203B41FA5}">
                      <a16:colId xmlns:a16="http://schemas.microsoft.com/office/drawing/2014/main" val="2190186471"/>
                    </a:ext>
                  </a:extLst>
                </a:gridCol>
                <a:gridCol w="834365">
                  <a:extLst>
                    <a:ext uri="{9D8B030D-6E8A-4147-A177-3AD203B41FA5}">
                      <a16:colId xmlns:a16="http://schemas.microsoft.com/office/drawing/2014/main" val="3801997163"/>
                    </a:ext>
                  </a:extLst>
                </a:gridCol>
                <a:gridCol w="834365">
                  <a:extLst>
                    <a:ext uri="{9D8B030D-6E8A-4147-A177-3AD203B41FA5}">
                      <a16:colId xmlns:a16="http://schemas.microsoft.com/office/drawing/2014/main" val="933244229"/>
                    </a:ext>
                  </a:extLst>
                </a:gridCol>
                <a:gridCol w="834365">
                  <a:extLst>
                    <a:ext uri="{9D8B030D-6E8A-4147-A177-3AD203B41FA5}">
                      <a16:colId xmlns:a16="http://schemas.microsoft.com/office/drawing/2014/main" val="1222680873"/>
                    </a:ext>
                  </a:extLst>
                </a:gridCol>
              </a:tblGrid>
              <a:tr h="521028"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FF6600"/>
                          </a:solidFill>
                        </a:rPr>
                        <a:t>A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FF6600"/>
                          </a:solidFill>
                        </a:rPr>
                        <a:t>B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FF6600"/>
                          </a:solidFill>
                        </a:rPr>
                        <a:t>C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FF6600"/>
                          </a:solidFill>
                        </a:rPr>
                        <a:t>D</a:t>
                      </a:r>
                    </a:p>
                  </a:txBody>
                  <a:tcPr marL="86438" marR="86438" marT="43219" marB="43219"/>
                </a:tc>
                <a:extLst>
                  <a:ext uri="{0D108BD9-81ED-4DB2-BD59-A6C34878D82A}">
                    <a16:rowId xmlns:a16="http://schemas.microsoft.com/office/drawing/2014/main" val="246554151"/>
                  </a:ext>
                </a:extLst>
              </a:tr>
              <a:tr h="521028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800080"/>
                          </a:solidFill>
                        </a:rPr>
                        <a:t>A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extLst>
                  <a:ext uri="{0D108BD9-81ED-4DB2-BD59-A6C34878D82A}">
                    <a16:rowId xmlns:a16="http://schemas.microsoft.com/office/drawing/2014/main" val="1150733683"/>
                  </a:ext>
                </a:extLst>
              </a:tr>
              <a:tr h="521028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800080"/>
                          </a:solidFill>
                        </a:rPr>
                        <a:t>B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extLst>
                  <a:ext uri="{0D108BD9-81ED-4DB2-BD59-A6C34878D82A}">
                    <a16:rowId xmlns:a16="http://schemas.microsoft.com/office/drawing/2014/main" val="3104004740"/>
                  </a:ext>
                </a:extLst>
              </a:tr>
              <a:tr h="521028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800080"/>
                          </a:solidFill>
                        </a:rPr>
                        <a:t>C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extLst>
                  <a:ext uri="{0D108BD9-81ED-4DB2-BD59-A6C34878D82A}">
                    <a16:rowId xmlns:a16="http://schemas.microsoft.com/office/drawing/2014/main" val="2888145434"/>
                  </a:ext>
                </a:extLst>
              </a:tr>
              <a:tr h="521028">
                <a:tc>
                  <a:txBody>
                    <a:bodyPr/>
                    <a:lstStyle/>
                    <a:p>
                      <a:pPr algn="ctr"/>
                      <a:r>
                        <a:rPr lang="fr-FR" sz="2300" b="1" dirty="0">
                          <a:solidFill>
                            <a:srgbClr val="800080"/>
                          </a:solidFill>
                        </a:rPr>
                        <a:t>D</a:t>
                      </a: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/>
                </a:tc>
                <a:tc>
                  <a:txBody>
                    <a:bodyPr/>
                    <a:lstStyle/>
                    <a:p>
                      <a:pPr algn="ctr"/>
                      <a:endParaRPr lang="fr-FR" sz="1500" b="1" dirty="0">
                        <a:solidFill>
                          <a:srgbClr val="FF6600"/>
                        </a:solidFill>
                      </a:endParaRPr>
                    </a:p>
                  </a:txBody>
                  <a:tcPr marL="86438" marR="86438" marT="43219" marB="43219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814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35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Matrice relations clients – fournisseurs internes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 relations clients – fournisseurs internes </dc:title>
  <dc:creator>CASALEGNO Jean-Claude</dc:creator>
  <cp:lastModifiedBy>CASALEGNO Jean-Claude</cp:lastModifiedBy>
  <cp:revision>1</cp:revision>
  <dcterms:created xsi:type="dcterms:W3CDTF">2018-03-07T14:10:32Z</dcterms:created>
  <dcterms:modified xsi:type="dcterms:W3CDTF">2018-03-07T14:11:33Z</dcterms:modified>
</cp:coreProperties>
</file>