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64" r:id="rId3"/>
    <p:sldId id="821" r:id="rId4"/>
    <p:sldId id="1040" r:id="rId5"/>
    <p:sldId id="870" r:id="rId6"/>
    <p:sldId id="1042" r:id="rId7"/>
    <p:sldId id="1046" r:id="rId8"/>
    <p:sldId id="1041" r:id="rId9"/>
    <p:sldId id="1043" r:id="rId10"/>
    <p:sldId id="1049" r:id="rId11"/>
    <p:sldId id="1050" r:id="rId12"/>
    <p:sldId id="256" r:id="rId13"/>
    <p:sldId id="258" r:id="rId14"/>
    <p:sldId id="259" r:id="rId15"/>
    <p:sldId id="257" r:id="rId16"/>
    <p:sldId id="260" r:id="rId17"/>
    <p:sldId id="261" r:id="rId18"/>
    <p:sldId id="262" r:id="rId19"/>
    <p:sldId id="1045" r:id="rId20"/>
    <p:sldId id="1044" r:id="rId21"/>
    <p:sldId id="1047" r:id="rId22"/>
    <p:sldId id="951" r:id="rId23"/>
    <p:sldId id="104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23E-4BBF-B16F-01786E0986D8}"/>
              </c:ext>
            </c:extLst>
          </c:dPt>
          <c:dPt>
            <c:idx val="1"/>
            <c:bubble3D val="0"/>
            <c:spPr>
              <a:solidFill>
                <a:srgbClr val="CC00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23E-4BBF-B16F-01786E0986D8}"/>
              </c:ext>
            </c:extLst>
          </c:dPt>
          <c:dPt>
            <c:idx val="2"/>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23E-4BBF-B16F-01786E0986D8}"/>
              </c:ext>
            </c:extLst>
          </c:dPt>
          <c:dPt>
            <c:idx val="3"/>
            <c:bubble3D val="0"/>
            <c:spPr>
              <a:solidFill>
                <a:srgbClr val="00FFC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23E-4BBF-B16F-01786E0986D8}"/>
              </c:ext>
            </c:extLst>
          </c:dPt>
          <c:dLbls>
            <c:dLbl>
              <c:idx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01-123E-4BBF-B16F-01786E0986D8}"/>
                </c:ext>
              </c:extLst>
            </c:dLbl>
            <c:dLbl>
              <c:idx val="1"/>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03-123E-4BBF-B16F-01786E0986D8}"/>
                </c:ext>
              </c:extLst>
            </c:dLbl>
            <c:dLbl>
              <c:idx val="2"/>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05-123E-4BBF-B16F-01786E0986D8}"/>
                </c:ext>
              </c:extLst>
            </c:dLbl>
            <c:dLbl>
              <c:idx val="3"/>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07-123E-4BBF-B16F-01786E0986D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fr-F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Feuil1!$I$2:$L$2</c:f>
              <c:strCache>
                <c:ptCount val="4"/>
                <c:pt idx="0">
                  <c:v>CD</c:v>
                </c:pt>
                <c:pt idx="1">
                  <c:v>LD</c:v>
                </c:pt>
                <c:pt idx="2">
                  <c:v>LG</c:v>
                </c:pt>
                <c:pt idx="3">
                  <c:v>CG</c:v>
                </c:pt>
              </c:strCache>
            </c:strRef>
          </c:cat>
          <c:val>
            <c:numRef>
              <c:f>Feuil1!$I$3:$L$3</c:f>
              <c:numCache>
                <c:formatCode>General</c:formatCode>
                <c:ptCount val="4"/>
                <c:pt idx="0">
                  <c:v>206</c:v>
                </c:pt>
                <c:pt idx="1">
                  <c:v>206</c:v>
                </c:pt>
                <c:pt idx="2">
                  <c:v>191</c:v>
                </c:pt>
                <c:pt idx="3">
                  <c:v>197</c:v>
                </c:pt>
              </c:numCache>
            </c:numRef>
          </c:val>
          <c:extLst>
            <c:ext xmlns:c16="http://schemas.microsoft.com/office/drawing/2014/chart" uri="{C3380CC4-5D6E-409C-BE32-E72D297353CC}">
              <c16:uniqueId val="{00000008-123E-4BBF-B16F-01786E0986D8}"/>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0FDA7-92AA-4A96-B548-CA44656DA305}" type="datetimeFigureOut">
              <a:rPr lang="fr-FR" smtClean="0"/>
              <a:t>03/03/2023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3369C-CFE8-4319-A463-FE786F42ED31}" type="slidenum">
              <a:rPr lang="fr-FR" smtClean="0"/>
              <a:t>‹n°›</a:t>
            </a:fld>
            <a:endParaRPr lang="fr-FR"/>
          </a:p>
        </p:txBody>
      </p:sp>
    </p:spTree>
    <p:extLst>
      <p:ext uri="{BB962C8B-B14F-4D97-AF65-F5344CB8AC3E}">
        <p14:creationId xmlns:p14="http://schemas.microsoft.com/office/powerpoint/2010/main" val="50447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EA2DAC1-9BCE-432C-B98E-611B9C5EAB3C}" type="slidenum">
              <a:rPr lang="fr-FR" smtClean="0"/>
              <a:t>3</a:t>
            </a:fld>
            <a:endParaRPr lang="fr-FR"/>
          </a:p>
        </p:txBody>
      </p:sp>
    </p:spTree>
    <p:extLst>
      <p:ext uri="{BB962C8B-B14F-4D97-AF65-F5344CB8AC3E}">
        <p14:creationId xmlns:p14="http://schemas.microsoft.com/office/powerpoint/2010/main" val="202996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7C3B3C9-DB0E-4ADD-883E-E6CEF075CD19}" type="slidenum">
              <a:rPr lang="fr-FR" smtClean="0"/>
              <a:t>5</a:t>
            </a:fld>
            <a:endParaRPr lang="fr-FR"/>
          </a:p>
        </p:txBody>
      </p:sp>
    </p:spTree>
    <p:extLst>
      <p:ext uri="{BB962C8B-B14F-4D97-AF65-F5344CB8AC3E}">
        <p14:creationId xmlns:p14="http://schemas.microsoft.com/office/powerpoint/2010/main" val="215974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EA2DAC1-9BCE-432C-B98E-611B9C5EAB3C}" type="slidenum">
              <a:rPr lang="fr-FR" smtClean="0"/>
              <a:t>22</a:t>
            </a:fld>
            <a:endParaRPr lang="fr-FR"/>
          </a:p>
        </p:txBody>
      </p:sp>
    </p:spTree>
    <p:extLst>
      <p:ext uri="{BB962C8B-B14F-4D97-AF65-F5344CB8AC3E}">
        <p14:creationId xmlns:p14="http://schemas.microsoft.com/office/powerpoint/2010/main" val="309772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D3346-AC16-3D13-D955-E82C0948EFBD}"/>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DC61FC51-E552-BFE5-0B0F-09179EE68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9D430FB3-7155-2242-066A-B2E10F3EC966}"/>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6E771C6E-A8E9-6ADD-DB10-B9C406F64C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33F982-02EF-33E3-7B78-8ABDD7C982DD}"/>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408944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3381D-849A-6C18-8654-96DD282B3C70}"/>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F42EBF3C-5E5C-BDC8-5577-06BCC5C9B76C}"/>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CF3CEC8-A1A2-3256-E4B8-4044FD221ECE}"/>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A6D33ADD-6E0E-5669-69C7-7B3DEDF300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3A279D-8766-2F04-5312-8EBC6748D956}"/>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351492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7CC8CC-E0E1-D0C0-2E12-3A0A67061C72}"/>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08A0596B-78F3-D0F4-1E40-C4581EF3D23A}"/>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FBBFADE-DC22-823B-BB7B-8B0070F6E1CC}"/>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3DD0D166-190A-37FC-A32D-026ABF144C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3668E0-ED87-1C9A-17B4-BF0B0695E02B}"/>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130254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A2E90-97E6-69E4-C5B5-EB5408D25FAF}"/>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CA4B736E-0F7B-3B6D-BB76-98CF29458B5B}"/>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CDDDB4AF-D81E-F7AE-E764-E01DEB7F7D9F}"/>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CD58B208-041A-D8E6-1559-52E7AC66F3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29FF5A-379E-2337-0182-4291652A1531}"/>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50546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CCEE7-024B-6555-AE37-C6FFA1F7DA32}"/>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ED8A815F-826F-3AE9-89D8-6DB59217D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4CC4FD57-ACA2-6EF8-7553-BBABE8085736}"/>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7D9E7B77-920E-1ADF-AC51-8C76C29A34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026A21-EF71-41CD-A2CF-26AB2DCAC135}"/>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88005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F5A5E-4D07-B2E6-E499-854A62C0AD6F}"/>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EE054E53-6395-3F2D-DF81-04CEFDF7A13E}"/>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B12AA350-EB9C-EB9E-10D6-B54840422938}"/>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A3F1EAAE-4FA3-D50A-875A-F93513E76DEE}"/>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6" name="Espace réservé du pied de page 5">
            <a:extLst>
              <a:ext uri="{FF2B5EF4-FFF2-40B4-BE49-F238E27FC236}">
                <a16:creationId xmlns:a16="http://schemas.microsoft.com/office/drawing/2014/main" id="{3E0F6F00-1750-9F2B-DC84-6E1BBE69BF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E12B73-E10A-07FA-B343-5C4056B730DA}"/>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213453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200AE-672F-9FCF-7E23-CC7B65DC4051}"/>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9407FCE-6D6B-974D-EA22-1AC8D57A5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8467CE1E-6AD7-81D3-32CA-031F7DD991DF}"/>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1669F466-E564-5E8B-90B2-59BF31E85A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45E82820-2B43-7D24-1FE9-EBAD1F0C353E}"/>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F5BEDEC0-7C2D-65A3-06AE-DF6EC4B330AD}"/>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8" name="Espace réservé du pied de page 7">
            <a:extLst>
              <a:ext uri="{FF2B5EF4-FFF2-40B4-BE49-F238E27FC236}">
                <a16:creationId xmlns:a16="http://schemas.microsoft.com/office/drawing/2014/main" id="{3B68447E-C3FA-BEEC-E340-1D090201A02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4CE4BEC-CFDF-AED7-4C37-BA21144EDA2D}"/>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293052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D9A17-A7D7-8B3D-0A95-BBB5B8AD10C6}"/>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7C86D020-2250-B8F1-6166-4AA3FB0D013D}"/>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4" name="Espace réservé du pied de page 3">
            <a:extLst>
              <a:ext uri="{FF2B5EF4-FFF2-40B4-BE49-F238E27FC236}">
                <a16:creationId xmlns:a16="http://schemas.microsoft.com/office/drawing/2014/main" id="{687AD5E3-45E6-4493-CB2B-A56B72726AE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BDE4B3B-DE4B-ADF9-9C65-46EDA5691FC0}"/>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323031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DCCBBA-0F62-C09C-6396-DE50167FDB31}"/>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3" name="Espace réservé du pied de page 2">
            <a:extLst>
              <a:ext uri="{FF2B5EF4-FFF2-40B4-BE49-F238E27FC236}">
                <a16:creationId xmlns:a16="http://schemas.microsoft.com/office/drawing/2014/main" id="{5FCD525A-3748-935C-57CA-CA035F6A8F8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C16171B-E27F-057F-90F5-0D9519F494E2}"/>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132320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186BE-1BF6-7015-B8C5-FC9729767BE8}"/>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306977E3-F2AF-AC32-45AF-A2CE8438D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AF38B87C-8ACE-81DC-5460-605E1FA15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91482A69-9B16-8B39-FD3C-E44453F07C1F}"/>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6" name="Espace réservé du pied de page 5">
            <a:extLst>
              <a:ext uri="{FF2B5EF4-FFF2-40B4-BE49-F238E27FC236}">
                <a16:creationId xmlns:a16="http://schemas.microsoft.com/office/drawing/2014/main" id="{33DD6455-FEA3-EDE9-4C72-DF2F0547A4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CFF961-4132-B1CB-1FEB-935FD37B1428}"/>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113467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AA620-EAF9-EEED-3463-E791E07A44B3}"/>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4593E332-1BBF-71A7-0A54-BFDD1637E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2ADAC7-11DE-A930-ECBB-91120FBAB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1234BB00-38E8-E849-5710-786829310D3D}"/>
              </a:ext>
            </a:extLst>
          </p:cNvPr>
          <p:cNvSpPr>
            <a:spLocks noGrp="1"/>
          </p:cNvSpPr>
          <p:nvPr>
            <p:ph type="dt" sz="half" idx="10"/>
          </p:nvPr>
        </p:nvSpPr>
        <p:spPr/>
        <p:txBody>
          <a:bodyPr/>
          <a:lstStyle/>
          <a:p>
            <a:fld id="{481DCE53-0164-4D33-ACD2-6C0CD5CC9A4F}" type="datetimeFigureOut">
              <a:rPr lang="fr-FR" smtClean="0"/>
              <a:t>03/03/2023</a:t>
            </a:fld>
            <a:endParaRPr lang="fr-FR"/>
          </a:p>
        </p:txBody>
      </p:sp>
      <p:sp>
        <p:nvSpPr>
          <p:cNvPr id="6" name="Espace réservé du pied de page 5">
            <a:extLst>
              <a:ext uri="{FF2B5EF4-FFF2-40B4-BE49-F238E27FC236}">
                <a16:creationId xmlns:a16="http://schemas.microsoft.com/office/drawing/2014/main" id="{E5C6F849-E0E6-B5A4-501A-946D42A555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550C20-F4ED-7691-AEA9-377A2E5DEA3B}"/>
              </a:ext>
            </a:extLst>
          </p:cNvPr>
          <p:cNvSpPr>
            <a:spLocks noGrp="1"/>
          </p:cNvSpPr>
          <p:nvPr>
            <p:ph type="sldNum" sz="quarter" idx="12"/>
          </p:nvPr>
        </p:nvSpPr>
        <p:spPr/>
        <p:txBody>
          <a:bodyPr/>
          <a:lstStyle/>
          <a:p>
            <a:fld id="{DA5C8467-22E6-45AF-9AF3-927F9BF5D91A}" type="slidenum">
              <a:rPr lang="fr-FR" smtClean="0"/>
              <a:t>‹n°›</a:t>
            </a:fld>
            <a:endParaRPr lang="fr-FR"/>
          </a:p>
        </p:txBody>
      </p:sp>
    </p:spTree>
    <p:extLst>
      <p:ext uri="{BB962C8B-B14F-4D97-AF65-F5344CB8AC3E}">
        <p14:creationId xmlns:p14="http://schemas.microsoft.com/office/powerpoint/2010/main" val="203652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446446-761F-C4DA-DBE4-822D8FB61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076CAE2B-074E-9734-1193-FFFFBF6B1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8C69876-EA35-6042-FD5B-53457BB66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DCE53-0164-4D33-ACD2-6C0CD5CC9A4F}"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C76AA865-7A7D-C276-3E74-6E4159006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6295CEE-2A0A-C628-E9DC-CC4A592BA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C8467-22E6-45AF-9AF3-927F9BF5D91A}" type="slidenum">
              <a:rPr lang="fr-FR" smtClean="0"/>
              <a:t>‹n°›</a:t>
            </a:fld>
            <a:endParaRPr lang="fr-FR"/>
          </a:p>
        </p:txBody>
      </p:sp>
    </p:spTree>
    <p:extLst>
      <p:ext uri="{BB962C8B-B14F-4D97-AF65-F5344CB8AC3E}">
        <p14:creationId xmlns:p14="http://schemas.microsoft.com/office/powerpoint/2010/main" val="318515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oodle.luniversitenumerique.fr/pluginfile.php/2727/mod_resource/content/1/co/module_Neurosciences_Psychologie_L1_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rrmann-europe.com/fr/nos-outils-2/le-hbdi"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331EA4D-5CCA-F6BD-821B-44C36E80E88A}"/>
              </a:ext>
            </a:extLst>
          </p:cNvPr>
          <p:cNvPicPr>
            <a:picLocks noChangeAspect="1"/>
          </p:cNvPicPr>
          <p:nvPr/>
        </p:nvPicPr>
        <p:blipFill>
          <a:blip r:embed="rId2"/>
          <a:stretch>
            <a:fillRect/>
          </a:stretch>
        </p:blipFill>
        <p:spPr>
          <a:xfrm>
            <a:off x="1043940" y="-629920"/>
            <a:ext cx="10287000" cy="6858000"/>
          </a:xfrm>
          <a:prstGeom prst="rect">
            <a:avLst/>
          </a:prstGeom>
        </p:spPr>
      </p:pic>
      <p:sp>
        <p:nvSpPr>
          <p:cNvPr id="2" name="Titre 1">
            <a:extLst>
              <a:ext uri="{FF2B5EF4-FFF2-40B4-BE49-F238E27FC236}">
                <a16:creationId xmlns:a16="http://schemas.microsoft.com/office/drawing/2014/main" id="{0D0F09D1-9E25-01F9-1795-A0EB85716BB8}"/>
              </a:ext>
            </a:extLst>
          </p:cNvPr>
          <p:cNvSpPr>
            <a:spLocks noGrp="1"/>
          </p:cNvSpPr>
          <p:nvPr>
            <p:ph type="ctrTitle"/>
          </p:nvPr>
        </p:nvSpPr>
        <p:spPr>
          <a:xfrm>
            <a:off x="1524000" y="4318000"/>
            <a:ext cx="9144000" cy="2387600"/>
          </a:xfrm>
        </p:spPr>
        <p:txBody>
          <a:bodyPr>
            <a:normAutofit/>
          </a:bodyPr>
          <a:lstStyle/>
          <a:p>
            <a:r>
              <a:rPr lang="fr-FR" sz="4800" dirty="0"/>
              <a:t>Analyse des préférences cérébrales</a:t>
            </a:r>
            <a:br>
              <a:rPr lang="fr-FR" sz="4800" dirty="0"/>
            </a:br>
            <a:endParaRPr lang="fr-FR" sz="4800" dirty="0"/>
          </a:p>
        </p:txBody>
      </p:sp>
    </p:spTree>
    <p:extLst>
      <p:ext uri="{BB962C8B-B14F-4D97-AF65-F5344CB8AC3E}">
        <p14:creationId xmlns:p14="http://schemas.microsoft.com/office/powerpoint/2010/main" val="342010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7C8EA-B708-A5A6-A5FA-791EDA25CC9A}"/>
              </a:ext>
            </a:extLst>
          </p:cNvPr>
          <p:cNvSpPr>
            <a:spLocks noGrp="1"/>
          </p:cNvSpPr>
          <p:nvPr>
            <p:ph type="title"/>
          </p:nvPr>
        </p:nvSpPr>
        <p:spPr>
          <a:xfrm>
            <a:off x="706225" y="-51846"/>
            <a:ext cx="10515600" cy="1325563"/>
          </a:xfrm>
        </p:spPr>
        <p:txBody>
          <a:bodyPr/>
          <a:lstStyle/>
          <a:p>
            <a:r>
              <a:rPr lang="fr-FR" dirty="0"/>
              <a:t>Résume avec Chat GPT</a:t>
            </a:r>
          </a:p>
        </p:txBody>
      </p:sp>
      <p:sp>
        <p:nvSpPr>
          <p:cNvPr id="3" name="Espace réservé du contenu 2">
            <a:extLst>
              <a:ext uri="{FF2B5EF4-FFF2-40B4-BE49-F238E27FC236}">
                <a16:creationId xmlns:a16="http://schemas.microsoft.com/office/drawing/2014/main" id="{FBA87780-1648-2790-3959-E286D0D09412}"/>
              </a:ext>
            </a:extLst>
          </p:cNvPr>
          <p:cNvSpPr>
            <a:spLocks noGrp="1"/>
          </p:cNvSpPr>
          <p:nvPr>
            <p:ph idx="1"/>
          </p:nvPr>
        </p:nvSpPr>
        <p:spPr>
          <a:xfrm>
            <a:off x="838200" y="1385740"/>
            <a:ext cx="10515600" cy="5184741"/>
          </a:xfrm>
        </p:spPr>
        <p:txBody>
          <a:bodyPr>
            <a:normAutofit fontScale="92500"/>
          </a:bodyPr>
          <a:lstStyle/>
          <a:p>
            <a:r>
              <a:rPr lang="fr-FR" sz="1600" dirty="0"/>
              <a:t>Les préférences cérébrales, également connues sous le nom de styles d'apprentissage, sont les modes préférés par lesquels les individus traitent, analysent et organisent l'information. Les théories de Ned Herrmann sur les préférences cérébrales sont basées sur la compréhension que chaque individu utilise une combinaison unique des quatre modes de pensée suivants :</a:t>
            </a:r>
          </a:p>
          <a:p>
            <a:endParaRPr lang="fr-FR" sz="1600" dirty="0"/>
          </a:p>
          <a:p>
            <a:r>
              <a:rPr lang="fr-FR" sz="1600" dirty="0"/>
              <a:t>    Mode analytique : Il s'agit d'une pensée logique, séquentielle et linéaire. Les personnes qui préfèrent ce mode de pensée ont tendance à traiter l'information de manière rationnelle et objective, en utilisant des faits, des données et des chiffres.</a:t>
            </a:r>
          </a:p>
          <a:p>
            <a:r>
              <a:rPr lang="fr-FR" sz="1600" dirty="0"/>
              <a:t>    Mode séquentiel : Il s'agit d'une pensée organisée et méthodique, dans laquelle les personnes préfèrent travailler sur des tâches dans un ordre défini. Elles apprécient les listes et les étapes clairement définies pour accomplir une tâche.</a:t>
            </a:r>
          </a:p>
          <a:p>
            <a:r>
              <a:rPr lang="fr-FR" sz="1600" dirty="0"/>
              <a:t>    Mode interpersonnel : Il s'agit d'une pensée axée sur les personnes et les relations interpersonnelles. Les personnes qui préfèrent ce mode de pensée accordent de l'importance aux sentiments, aux émotions et aux relations avec les autres.</a:t>
            </a:r>
          </a:p>
          <a:p>
            <a:r>
              <a:rPr lang="fr-FR" sz="1600" dirty="0"/>
              <a:t>    Mode imaginatif : Il s'agit d'une pensée créative et non linéaire. Les personnes qui préfèrent ce mode de pensée ont tendance à être imaginatives, intuitives et à utiliser leur imagination pour résoudre les problèmes.</a:t>
            </a:r>
          </a:p>
          <a:p>
            <a:endParaRPr lang="fr-FR" sz="1600" dirty="0"/>
          </a:p>
          <a:p>
            <a:r>
              <a:rPr lang="fr-FR" sz="1600" dirty="0"/>
              <a:t>Selon les théories de Ned Herrmann, chaque individu a une préférence pour l'un ou plusieurs de ces modes de pensée. Les personnes qui préfèrent un mode de pensée donné auront tendance à apprendre et à communiquer plus efficacement si l'information est présentée dans le style qui leur convient le mieux.</a:t>
            </a:r>
          </a:p>
          <a:p>
            <a:r>
              <a:rPr lang="fr-FR" sz="1600" dirty="0"/>
              <a:t>Les théories de Ned Herrmann sont souvent utilisées dans les contextes éducatifs et professionnels pour aider les enseignants et les formateurs à adapter leur style d'enseignement aux préférences d'apprentissage de leurs élèves ou de leur public. Cela peut aider les apprenants à mieux assimiler l'information, à améliorer leur compréhension et à renforcer leur confiance en eux.</a:t>
            </a:r>
          </a:p>
        </p:txBody>
      </p:sp>
    </p:spTree>
    <p:extLst>
      <p:ext uri="{BB962C8B-B14F-4D97-AF65-F5344CB8AC3E}">
        <p14:creationId xmlns:p14="http://schemas.microsoft.com/office/powerpoint/2010/main" val="380733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31177-F20A-51DB-7C0E-D7790D55E06C}"/>
              </a:ext>
            </a:extLst>
          </p:cNvPr>
          <p:cNvSpPr>
            <a:spLocks noGrp="1"/>
          </p:cNvSpPr>
          <p:nvPr>
            <p:ph type="title"/>
          </p:nvPr>
        </p:nvSpPr>
        <p:spPr/>
        <p:txBody>
          <a:bodyPr/>
          <a:lstStyle/>
          <a:p>
            <a:r>
              <a:rPr lang="fr-FR" dirty="0"/>
              <a:t>Théorie des intelligences multiples</a:t>
            </a:r>
          </a:p>
        </p:txBody>
      </p:sp>
      <p:sp>
        <p:nvSpPr>
          <p:cNvPr id="3" name="Espace réservé du contenu 2">
            <a:extLst>
              <a:ext uri="{FF2B5EF4-FFF2-40B4-BE49-F238E27FC236}">
                <a16:creationId xmlns:a16="http://schemas.microsoft.com/office/drawing/2014/main" id="{A53B57B7-99EE-EBB2-9D56-FE00EAE2F07F}"/>
              </a:ext>
            </a:extLst>
          </p:cNvPr>
          <p:cNvSpPr>
            <a:spLocks noGrp="1"/>
          </p:cNvSpPr>
          <p:nvPr>
            <p:ph idx="1"/>
          </p:nvPr>
        </p:nvSpPr>
        <p:spPr>
          <a:xfrm>
            <a:off x="838200" y="1376313"/>
            <a:ext cx="10515600" cy="4800650"/>
          </a:xfrm>
        </p:spPr>
        <p:txBody>
          <a:bodyPr>
            <a:normAutofit fontScale="25000" lnSpcReduction="20000"/>
          </a:bodyPr>
          <a:lstStyle/>
          <a:p>
            <a:r>
              <a:rPr lang="fr-FR" sz="6400" dirty="0">
                <a:latin typeface="+mj-lt"/>
              </a:rPr>
              <a:t>Les intelligences multiples est une théorie proposée par le psychologue Howard Gardner en 1983. Cette théorie suggère que les êtres humains possèdent non pas une, mais plusieurs intelligences, chacune ayant ses propres caractéristiques, forces et faiblesses. Les sept intelligences multiples proposées par Gardner sont les suivantes :</a:t>
            </a:r>
          </a:p>
          <a:p>
            <a:pPr marL="0" indent="0">
              <a:buNone/>
            </a:pPr>
            <a:endParaRPr lang="fr-FR" sz="6400" dirty="0">
              <a:latin typeface="+mj-lt"/>
            </a:endParaRPr>
          </a:p>
          <a:p>
            <a:r>
              <a:rPr lang="fr-FR" sz="6400" dirty="0">
                <a:latin typeface="+mj-lt"/>
              </a:rPr>
              <a:t>    Intelligence linguistique : la capacité à utiliser les mots de manière efficace, que ce soit pour s'exprimer ou pour comprendre les autres.</a:t>
            </a:r>
          </a:p>
          <a:p>
            <a:r>
              <a:rPr lang="fr-FR" sz="6400" dirty="0">
                <a:latin typeface="+mj-lt"/>
              </a:rPr>
              <a:t>    Intelligence logique-mathématique : la capacité à raisonner de manière logique et à résoudre des problèmes mathématiques.</a:t>
            </a:r>
          </a:p>
          <a:p>
            <a:r>
              <a:rPr lang="fr-FR" sz="6400" dirty="0">
                <a:latin typeface="+mj-lt"/>
              </a:rPr>
              <a:t>    Intelligence spatiale : la capacité à visualiser et à manipuler des objets mentalement, ainsi que la capacité à se repérer dans l'espace.</a:t>
            </a:r>
          </a:p>
          <a:p>
            <a:r>
              <a:rPr lang="fr-FR" sz="6400" dirty="0">
                <a:latin typeface="+mj-lt"/>
              </a:rPr>
              <a:t>    Intelligence kinesthésique : la capacité à contrôler ses mouvements corporels et à utiliser son corps pour résoudre des problèmes.</a:t>
            </a:r>
          </a:p>
          <a:p>
            <a:r>
              <a:rPr lang="fr-FR" sz="6400" dirty="0">
                <a:latin typeface="+mj-lt"/>
              </a:rPr>
              <a:t>    Intelligence musicale : la capacité à comprendre et à créer de la musique, ainsi qu'à reconnaître les sons et les rythmes.</a:t>
            </a:r>
          </a:p>
          <a:p>
            <a:r>
              <a:rPr lang="fr-FR" sz="6400" dirty="0">
                <a:latin typeface="+mj-lt"/>
              </a:rPr>
              <a:t>    Intelligence interpersonnelle : la capacité à comprendre les autres, à interagir avec eux et à établir des relations sociales.</a:t>
            </a:r>
          </a:p>
          <a:p>
            <a:r>
              <a:rPr lang="fr-FR" sz="6400" dirty="0">
                <a:latin typeface="+mj-lt"/>
              </a:rPr>
              <a:t>    Intelligence intrapersonnelle : la capacité à se connaître soi-même, à comprendre ses propres émotions et à gérer son propre comportement.</a:t>
            </a:r>
          </a:p>
          <a:p>
            <a:endParaRPr lang="fr-FR" sz="6400" dirty="0">
              <a:latin typeface="+mj-lt"/>
            </a:endParaRPr>
          </a:p>
          <a:p>
            <a:r>
              <a:rPr lang="fr-FR" sz="6400" dirty="0">
                <a:latin typeface="+mj-lt"/>
              </a:rPr>
              <a:t>Selon la théorie des intelligences multiples, chacun de nous possède une combinaison unique de ces intelligences, qui peut évoluer au fil du temps en fonction de notre expérience et de notre environnement. Cette théorie a des implications importantes pour l'éducation, car elle suggère que les enseignants devraient essayer de comprendre les forces et les faiblesses de chaque élève et adapter leur enseignement en conséquence, plutôt que de supposer que tous les élèves apprennent de la même manière.</a:t>
            </a:r>
          </a:p>
          <a:p>
            <a:endParaRPr lang="fr-FR" dirty="0"/>
          </a:p>
        </p:txBody>
      </p:sp>
    </p:spTree>
    <p:extLst>
      <p:ext uri="{BB962C8B-B14F-4D97-AF65-F5344CB8AC3E}">
        <p14:creationId xmlns:p14="http://schemas.microsoft.com/office/powerpoint/2010/main" val="413494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F2F588-44FB-6AEA-E729-FF9CCD7C5752}"/>
              </a:ext>
            </a:extLst>
          </p:cNvPr>
          <p:cNvSpPr>
            <a:spLocks noGrp="1"/>
          </p:cNvSpPr>
          <p:nvPr>
            <p:ph type="title"/>
          </p:nvPr>
        </p:nvSpPr>
        <p:spPr/>
        <p:txBody>
          <a:bodyPr/>
          <a:lstStyle/>
          <a:p>
            <a:r>
              <a:rPr lang="fr-FR" dirty="0"/>
              <a:t>Blandine </a:t>
            </a:r>
          </a:p>
        </p:txBody>
      </p:sp>
      <p:pic>
        <p:nvPicPr>
          <p:cNvPr id="3" name="Image 2">
            <a:extLst>
              <a:ext uri="{FF2B5EF4-FFF2-40B4-BE49-F238E27FC236}">
                <a16:creationId xmlns:a16="http://schemas.microsoft.com/office/drawing/2014/main" id="{335638DE-C44D-665C-957C-710B0B42B7D1}"/>
              </a:ext>
            </a:extLst>
          </p:cNvPr>
          <p:cNvPicPr>
            <a:picLocks noChangeAspect="1"/>
          </p:cNvPicPr>
          <p:nvPr/>
        </p:nvPicPr>
        <p:blipFill>
          <a:blip r:embed="rId2"/>
          <a:stretch>
            <a:fillRect/>
          </a:stretch>
        </p:blipFill>
        <p:spPr>
          <a:xfrm>
            <a:off x="3280528" y="754302"/>
            <a:ext cx="6244950" cy="5932702"/>
          </a:xfrm>
          <a:prstGeom prst="rect">
            <a:avLst/>
          </a:prstGeom>
        </p:spPr>
      </p:pic>
    </p:spTree>
    <p:extLst>
      <p:ext uri="{BB962C8B-B14F-4D97-AF65-F5344CB8AC3E}">
        <p14:creationId xmlns:p14="http://schemas.microsoft.com/office/powerpoint/2010/main" val="200423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2ABB3-BB80-71F7-AA53-B9867B87FFAD}"/>
              </a:ext>
            </a:extLst>
          </p:cNvPr>
          <p:cNvSpPr>
            <a:spLocks noGrp="1"/>
          </p:cNvSpPr>
          <p:nvPr>
            <p:ph type="title"/>
          </p:nvPr>
        </p:nvSpPr>
        <p:spPr/>
        <p:txBody>
          <a:bodyPr/>
          <a:lstStyle/>
          <a:p>
            <a:r>
              <a:rPr lang="fr-FR" dirty="0"/>
              <a:t>Sylvie </a:t>
            </a:r>
          </a:p>
        </p:txBody>
      </p:sp>
      <p:pic>
        <p:nvPicPr>
          <p:cNvPr id="4" name="Image 3">
            <a:extLst>
              <a:ext uri="{FF2B5EF4-FFF2-40B4-BE49-F238E27FC236}">
                <a16:creationId xmlns:a16="http://schemas.microsoft.com/office/drawing/2014/main" id="{2C04FFBC-476C-1094-D910-7CD00A4224FD}"/>
              </a:ext>
            </a:extLst>
          </p:cNvPr>
          <p:cNvPicPr>
            <a:picLocks noChangeAspect="1"/>
          </p:cNvPicPr>
          <p:nvPr/>
        </p:nvPicPr>
        <p:blipFill>
          <a:blip r:embed="rId2"/>
          <a:stretch>
            <a:fillRect/>
          </a:stretch>
        </p:blipFill>
        <p:spPr>
          <a:xfrm>
            <a:off x="2837467" y="0"/>
            <a:ext cx="6112214" cy="5809254"/>
          </a:xfrm>
          <a:prstGeom prst="rect">
            <a:avLst/>
          </a:prstGeom>
        </p:spPr>
      </p:pic>
    </p:spTree>
    <p:extLst>
      <p:ext uri="{BB962C8B-B14F-4D97-AF65-F5344CB8AC3E}">
        <p14:creationId xmlns:p14="http://schemas.microsoft.com/office/powerpoint/2010/main" val="221366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66808-1990-15CF-111E-77EC67E63545}"/>
              </a:ext>
            </a:extLst>
          </p:cNvPr>
          <p:cNvSpPr>
            <a:spLocks noGrp="1"/>
          </p:cNvSpPr>
          <p:nvPr>
            <p:ph type="title"/>
          </p:nvPr>
        </p:nvSpPr>
        <p:spPr/>
        <p:txBody>
          <a:bodyPr/>
          <a:lstStyle/>
          <a:p>
            <a:r>
              <a:rPr lang="fr-FR" dirty="0"/>
              <a:t>Régine </a:t>
            </a:r>
          </a:p>
        </p:txBody>
      </p:sp>
      <p:pic>
        <p:nvPicPr>
          <p:cNvPr id="4" name="Image 3">
            <a:extLst>
              <a:ext uri="{FF2B5EF4-FFF2-40B4-BE49-F238E27FC236}">
                <a16:creationId xmlns:a16="http://schemas.microsoft.com/office/drawing/2014/main" id="{9BA5544B-5608-1EA5-02DF-8465CC03ABEA}"/>
              </a:ext>
            </a:extLst>
          </p:cNvPr>
          <p:cNvPicPr>
            <a:picLocks noChangeAspect="1"/>
          </p:cNvPicPr>
          <p:nvPr/>
        </p:nvPicPr>
        <p:blipFill>
          <a:blip r:embed="rId2"/>
          <a:stretch>
            <a:fillRect/>
          </a:stretch>
        </p:blipFill>
        <p:spPr>
          <a:xfrm>
            <a:off x="3478032" y="485481"/>
            <a:ext cx="6112231" cy="5493462"/>
          </a:xfrm>
          <a:prstGeom prst="rect">
            <a:avLst/>
          </a:prstGeom>
        </p:spPr>
      </p:pic>
    </p:spTree>
    <p:extLst>
      <p:ext uri="{BB962C8B-B14F-4D97-AF65-F5344CB8AC3E}">
        <p14:creationId xmlns:p14="http://schemas.microsoft.com/office/powerpoint/2010/main" val="408956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94B40-19A7-271E-0161-71982A12849F}"/>
              </a:ext>
            </a:extLst>
          </p:cNvPr>
          <p:cNvSpPr>
            <a:spLocks noGrp="1"/>
          </p:cNvSpPr>
          <p:nvPr>
            <p:ph type="title"/>
          </p:nvPr>
        </p:nvSpPr>
        <p:spPr/>
        <p:txBody>
          <a:bodyPr/>
          <a:lstStyle/>
          <a:p>
            <a:r>
              <a:rPr lang="fr-FR" dirty="0"/>
              <a:t>Florence</a:t>
            </a:r>
          </a:p>
        </p:txBody>
      </p:sp>
      <p:sp>
        <p:nvSpPr>
          <p:cNvPr id="3" name="Espace réservé du contenu 2">
            <a:extLst>
              <a:ext uri="{FF2B5EF4-FFF2-40B4-BE49-F238E27FC236}">
                <a16:creationId xmlns:a16="http://schemas.microsoft.com/office/drawing/2014/main" id="{344B0501-4FB8-BC0C-2EA2-8111AF1C2B5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B00FE45C-FFFF-9A03-D20B-48918A5DE2FB}"/>
              </a:ext>
            </a:extLst>
          </p:cNvPr>
          <p:cNvPicPr>
            <a:picLocks noChangeAspect="1"/>
          </p:cNvPicPr>
          <p:nvPr/>
        </p:nvPicPr>
        <p:blipFill>
          <a:blip r:embed="rId2"/>
          <a:stretch>
            <a:fillRect/>
          </a:stretch>
        </p:blipFill>
        <p:spPr>
          <a:xfrm>
            <a:off x="3875782" y="537327"/>
            <a:ext cx="5438168" cy="5443979"/>
          </a:xfrm>
          <a:prstGeom prst="rect">
            <a:avLst/>
          </a:prstGeom>
        </p:spPr>
      </p:pic>
    </p:spTree>
    <p:extLst>
      <p:ext uri="{BB962C8B-B14F-4D97-AF65-F5344CB8AC3E}">
        <p14:creationId xmlns:p14="http://schemas.microsoft.com/office/powerpoint/2010/main" val="365407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EBD82-88CD-EB88-86A8-F9052F2202DB}"/>
              </a:ext>
            </a:extLst>
          </p:cNvPr>
          <p:cNvSpPr>
            <a:spLocks noGrp="1"/>
          </p:cNvSpPr>
          <p:nvPr>
            <p:ph type="title"/>
          </p:nvPr>
        </p:nvSpPr>
        <p:spPr/>
        <p:txBody>
          <a:bodyPr/>
          <a:lstStyle/>
          <a:p>
            <a:r>
              <a:rPr lang="fr-FR" dirty="0"/>
              <a:t>Carine </a:t>
            </a:r>
          </a:p>
        </p:txBody>
      </p:sp>
      <p:sp>
        <p:nvSpPr>
          <p:cNvPr id="3" name="Espace réservé du contenu 2">
            <a:extLst>
              <a:ext uri="{FF2B5EF4-FFF2-40B4-BE49-F238E27FC236}">
                <a16:creationId xmlns:a16="http://schemas.microsoft.com/office/drawing/2014/main" id="{CF303EA1-321C-2BD5-F04E-6367CF4DB480}"/>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B2ABA326-4186-B7D4-71F7-67AA7112DD55}"/>
              </a:ext>
            </a:extLst>
          </p:cNvPr>
          <p:cNvPicPr>
            <a:picLocks noChangeAspect="1"/>
          </p:cNvPicPr>
          <p:nvPr/>
        </p:nvPicPr>
        <p:blipFill>
          <a:blip r:embed="rId2"/>
          <a:stretch>
            <a:fillRect/>
          </a:stretch>
        </p:blipFill>
        <p:spPr>
          <a:xfrm>
            <a:off x="3596207" y="266552"/>
            <a:ext cx="6277851" cy="5658640"/>
          </a:xfrm>
          <a:prstGeom prst="rect">
            <a:avLst/>
          </a:prstGeom>
        </p:spPr>
      </p:pic>
    </p:spTree>
    <p:extLst>
      <p:ext uri="{BB962C8B-B14F-4D97-AF65-F5344CB8AC3E}">
        <p14:creationId xmlns:p14="http://schemas.microsoft.com/office/powerpoint/2010/main" val="303355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E9A70E-46B3-46E6-4C0C-AC45B061965F}"/>
              </a:ext>
            </a:extLst>
          </p:cNvPr>
          <p:cNvSpPr>
            <a:spLocks noGrp="1"/>
          </p:cNvSpPr>
          <p:nvPr>
            <p:ph type="title"/>
          </p:nvPr>
        </p:nvSpPr>
        <p:spPr/>
        <p:txBody>
          <a:bodyPr/>
          <a:lstStyle/>
          <a:p>
            <a:r>
              <a:rPr lang="fr-FR" dirty="0"/>
              <a:t>Laurent</a:t>
            </a:r>
          </a:p>
        </p:txBody>
      </p:sp>
      <p:pic>
        <p:nvPicPr>
          <p:cNvPr id="6" name="Image 5">
            <a:extLst>
              <a:ext uri="{FF2B5EF4-FFF2-40B4-BE49-F238E27FC236}">
                <a16:creationId xmlns:a16="http://schemas.microsoft.com/office/drawing/2014/main" id="{9191D6A4-D559-2134-BB0B-BEF26012026F}"/>
              </a:ext>
            </a:extLst>
          </p:cNvPr>
          <p:cNvPicPr>
            <a:picLocks noChangeAspect="1"/>
          </p:cNvPicPr>
          <p:nvPr/>
        </p:nvPicPr>
        <p:blipFill>
          <a:blip r:embed="rId2"/>
          <a:stretch>
            <a:fillRect/>
          </a:stretch>
        </p:blipFill>
        <p:spPr>
          <a:xfrm>
            <a:off x="3316248" y="235671"/>
            <a:ext cx="6528165" cy="5971880"/>
          </a:xfrm>
          <a:prstGeom prst="rect">
            <a:avLst/>
          </a:prstGeom>
        </p:spPr>
      </p:pic>
    </p:spTree>
    <p:extLst>
      <p:ext uri="{BB962C8B-B14F-4D97-AF65-F5344CB8AC3E}">
        <p14:creationId xmlns:p14="http://schemas.microsoft.com/office/powerpoint/2010/main" val="103564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3B2158-5131-1646-D8E4-689458299D40}"/>
              </a:ext>
            </a:extLst>
          </p:cNvPr>
          <p:cNvSpPr>
            <a:spLocks noGrp="1"/>
          </p:cNvSpPr>
          <p:nvPr>
            <p:ph type="title"/>
          </p:nvPr>
        </p:nvSpPr>
        <p:spPr/>
        <p:txBody>
          <a:bodyPr/>
          <a:lstStyle/>
          <a:p>
            <a:r>
              <a:rPr lang="fr-FR" dirty="0"/>
              <a:t>Christophe 1 ?  </a:t>
            </a:r>
          </a:p>
        </p:txBody>
      </p:sp>
      <p:pic>
        <p:nvPicPr>
          <p:cNvPr id="1026" name="Picture 2">
            <a:extLst>
              <a:ext uri="{FF2B5EF4-FFF2-40B4-BE49-F238E27FC236}">
                <a16:creationId xmlns:a16="http://schemas.microsoft.com/office/drawing/2014/main" id="{91C6C3AE-9F38-6FC6-17C8-053E2F535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282" y="1199306"/>
            <a:ext cx="7061265" cy="486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2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CB869-F6BA-61DD-F1AB-81211AD1E10F}"/>
              </a:ext>
            </a:extLst>
          </p:cNvPr>
          <p:cNvSpPr>
            <a:spLocks noGrp="1"/>
          </p:cNvSpPr>
          <p:nvPr>
            <p:ph type="title"/>
          </p:nvPr>
        </p:nvSpPr>
        <p:spPr/>
        <p:txBody>
          <a:bodyPr/>
          <a:lstStyle/>
          <a:p>
            <a:r>
              <a:rPr lang="fr-FR" dirty="0"/>
              <a:t>Christophe 2 ?</a:t>
            </a:r>
          </a:p>
        </p:txBody>
      </p:sp>
      <p:sp>
        <p:nvSpPr>
          <p:cNvPr id="3" name="Espace réservé du contenu 2">
            <a:extLst>
              <a:ext uri="{FF2B5EF4-FFF2-40B4-BE49-F238E27FC236}">
                <a16:creationId xmlns:a16="http://schemas.microsoft.com/office/drawing/2014/main" id="{CA478C0A-7D93-9CB6-BF0E-7E22FA2F99F3}"/>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56558BB8-F5BF-DABB-EF6D-295D30E04D99}"/>
              </a:ext>
            </a:extLst>
          </p:cNvPr>
          <p:cNvPicPr>
            <a:picLocks noChangeAspect="1"/>
          </p:cNvPicPr>
          <p:nvPr/>
        </p:nvPicPr>
        <p:blipFill>
          <a:blip r:embed="rId2"/>
          <a:stretch>
            <a:fillRect/>
          </a:stretch>
        </p:blipFill>
        <p:spPr>
          <a:xfrm>
            <a:off x="4141692" y="452487"/>
            <a:ext cx="5755370" cy="5565386"/>
          </a:xfrm>
          <a:prstGeom prst="rect">
            <a:avLst/>
          </a:prstGeom>
        </p:spPr>
      </p:pic>
    </p:spTree>
    <p:extLst>
      <p:ext uri="{BB962C8B-B14F-4D97-AF65-F5344CB8AC3E}">
        <p14:creationId xmlns:p14="http://schemas.microsoft.com/office/powerpoint/2010/main" val="111322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93A07-4FF7-4F23-C44A-18A538649F8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445CF9D-2045-C540-3BA4-A1B1F4B86484}"/>
              </a:ext>
            </a:extLst>
          </p:cNvPr>
          <p:cNvSpPr>
            <a:spLocks noGrp="1"/>
          </p:cNvSpPr>
          <p:nvPr>
            <p:ph idx="1"/>
          </p:nvPr>
        </p:nvSpPr>
        <p:spPr/>
        <p:txBody>
          <a:bodyPr/>
          <a:lstStyle/>
          <a:p>
            <a:r>
              <a:rPr lang="fr-FR" dirty="0"/>
              <a:t>Rappel du parcours </a:t>
            </a:r>
            <a:br>
              <a:rPr lang="fr-FR" dirty="0"/>
            </a:br>
            <a:endParaRPr lang="fr-FR" dirty="0"/>
          </a:p>
          <a:p>
            <a:r>
              <a:rPr lang="fr-FR" dirty="0"/>
              <a:t>Le parcours </a:t>
            </a:r>
            <a:r>
              <a:rPr lang="fr-FR" dirty="0" err="1"/>
              <a:t>phosphoriales</a:t>
            </a:r>
            <a:r>
              <a:rPr lang="fr-FR" dirty="0"/>
              <a:t> à la lumière de la neurophysiologie </a:t>
            </a:r>
            <a:br>
              <a:rPr lang="fr-FR" dirty="0"/>
            </a:br>
            <a:endParaRPr lang="fr-FR" dirty="0"/>
          </a:p>
          <a:p>
            <a:r>
              <a:rPr lang="fr-FR" dirty="0"/>
              <a:t>Méthodologie d’analyse des préférences cérébrales</a:t>
            </a:r>
          </a:p>
        </p:txBody>
      </p:sp>
    </p:spTree>
    <p:extLst>
      <p:ext uri="{BB962C8B-B14F-4D97-AF65-F5344CB8AC3E}">
        <p14:creationId xmlns:p14="http://schemas.microsoft.com/office/powerpoint/2010/main" val="17447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F7F24-E880-F27F-DA01-8BD2F2701D0A}"/>
              </a:ext>
            </a:extLst>
          </p:cNvPr>
          <p:cNvSpPr>
            <a:spLocks noGrp="1"/>
          </p:cNvSpPr>
          <p:nvPr>
            <p:ph type="title"/>
          </p:nvPr>
        </p:nvSpPr>
        <p:spPr/>
        <p:txBody>
          <a:bodyPr/>
          <a:lstStyle/>
          <a:p>
            <a:r>
              <a:rPr lang="fr-FR" dirty="0"/>
              <a:t>Edouard</a:t>
            </a:r>
          </a:p>
        </p:txBody>
      </p:sp>
      <p:pic>
        <p:nvPicPr>
          <p:cNvPr id="8" name="Image 7">
            <a:extLst>
              <a:ext uri="{FF2B5EF4-FFF2-40B4-BE49-F238E27FC236}">
                <a16:creationId xmlns:a16="http://schemas.microsoft.com/office/drawing/2014/main" id="{FC2D4AEA-9144-7A64-87EE-17D555745560}"/>
              </a:ext>
            </a:extLst>
          </p:cNvPr>
          <p:cNvPicPr>
            <a:picLocks noChangeAspect="1"/>
          </p:cNvPicPr>
          <p:nvPr/>
        </p:nvPicPr>
        <p:blipFill>
          <a:blip r:embed="rId2"/>
          <a:stretch>
            <a:fillRect/>
          </a:stretch>
        </p:blipFill>
        <p:spPr>
          <a:xfrm>
            <a:off x="3408394" y="753508"/>
            <a:ext cx="5669617" cy="5048605"/>
          </a:xfrm>
          <a:prstGeom prst="rect">
            <a:avLst/>
          </a:prstGeom>
        </p:spPr>
      </p:pic>
    </p:spTree>
    <p:extLst>
      <p:ext uri="{BB962C8B-B14F-4D97-AF65-F5344CB8AC3E}">
        <p14:creationId xmlns:p14="http://schemas.microsoft.com/office/powerpoint/2010/main" val="206658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E7980-FC4E-B327-A917-1AC32E306613}"/>
              </a:ext>
            </a:extLst>
          </p:cNvPr>
          <p:cNvSpPr>
            <a:spLocks noGrp="1"/>
          </p:cNvSpPr>
          <p:nvPr>
            <p:ph type="title"/>
          </p:nvPr>
        </p:nvSpPr>
        <p:spPr>
          <a:xfrm>
            <a:off x="715651" y="48942"/>
            <a:ext cx="10515600" cy="1325563"/>
          </a:xfrm>
        </p:spPr>
        <p:txBody>
          <a:bodyPr/>
          <a:lstStyle/>
          <a:p>
            <a:r>
              <a:rPr lang="fr-FR" dirty="0"/>
              <a:t>Appareil psychique groupal</a:t>
            </a:r>
          </a:p>
        </p:txBody>
      </p:sp>
      <p:graphicFrame>
        <p:nvGraphicFramePr>
          <p:cNvPr id="5" name="Graphique 4">
            <a:extLst>
              <a:ext uri="{FF2B5EF4-FFF2-40B4-BE49-F238E27FC236}">
                <a16:creationId xmlns:a16="http://schemas.microsoft.com/office/drawing/2014/main" id="{DA354F75-7050-7AF2-8FDE-7F197825E868}"/>
              </a:ext>
            </a:extLst>
          </p:cNvPr>
          <p:cNvGraphicFramePr>
            <a:graphicFrameLocks/>
          </p:cNvGraphicFramePr>
          <p:nvPr>
            <p:extLst>
              <p:ext uri="{D42A27DB-BD31-4B8C-83A1-F6EECF244321}">
                <p14:modId xmlns:p14="http://schemas.microsoft.com/office/powerpoint/2010/main" val="2909361261"/>
              </p:ext>
            </p:extLst>
          </p:nvPr>
        </p:nvGraphicFramePr>
        <p:xfrm>
          <a:off x="3459637" y="1046375"/>
          <a:ext cx="5618375" cy="5637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10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BC9D15F6-A7EC-4EDE-BBD2-30D9D43D0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918" y="1825773"/>
            <a:ext cx="3467753" cy="2991267"/>
          </a:xfrm>
          <a:prstGeom prst="rect">
            <a:avLst/>
          </a:prstGeom>
          <a:effectLst>
            <a:softEdge rad="1270000"/>
          </a:effectLst>
        </p:spPr>
      </p:pic>
      <p:sp>
        <p:nvSpPr>
          <p:cNvPr id="2" name="Titre 1">
            <a:extLst>
              <a:ext uri="{FF2B5EF4-FFF2-40B4-BE49-F238E27FC236}">
                <a16:creationId xmlns:a16="http://schemas.microsoft.com/office/drawing/2014/main" id="{CB6FAEC9-2BFE-47F6-A189-488B898B0AB2}"/>
              </a:ext>
            </a:extLst>
          </p:cNvPr>
          <p:cNvSpPr>
            <a:spLocks noGrp="1"/>
          </p:cNvSpPr>
          <p:nvPr>
            <p:ph type="title"/>
          </p:nvPr>
        </p:nvSpPr>
        <p:spPr>
          <a:xfrm>
            <a:off x="179523" y="0"/>
            <a:ext cx="12012477" cy="1325563"/>
          </a:xfrm>
        </p:spPr>
        <p:txBody>
          <a:bodyPr/>
          <a:lstStyle/>
          <a:p>
            <a:r>
              <a:rPr lang="fr-FR" dirty="0"/>
              <a:t>Le processus créatif </a:t>
            </a:r>
          </a:p>
        </p:txBody>
      </p:sp>
      <p:sp>
        <p:nvSpPr>
          <p:cNvPr id="4" name="Espace réservé du numéro de diapositive 3">
            <a:extLst>
              <a:ext uri="{FF2B5EF4-FFF2-40B4-BE49-F238E27FC236}">
                <a16:creationId xmlns:a16="http://schemas.microsoft.com/office/drawing/2014/main" id="{B1788A85-F7B2-474E-A871-738B87802255}"/>
              </a:ext>
            </a:extLst>
          </p:cNvPr>
          <p:cNvSpPr>
            <a:spLocks noGrp="1"/>
          </p:cNvSpPr>
          <p:nvPr>
            <p:ph type="sldNum" sz="quarter" idx="12"/>
          </p:nvPr>
        </p:nvSpPr>
        <p:spPr/>
        <p:txBody>
          <a:bodyPr/>
          <a:lstStyle/>
          <a:p>
            <a:fld id="{422CDB16-2A37-4BDD-A90C-5768C85A6A54}" type="slidenum">
              <a:rPr lang="fr-FR" smtClean="0"/>
              <a:t>22</a:t>
            </a:fld>
            <a:endParaRPr lang="fr-FR"/>
          </a:p>
        </p:txBody>
      </p:sp>
      <p:sp>
        <p:nvSpPr>
          <p:cNvPr id="3" name="ZoneTexte 2">
            <a:extLst>
              <a:ext uri="{FF2B5EF4-FFF2-40B4-BE49-F238E27FC236}">
                <a16:creationId xmlns:a16="http://schemas.microsoft.com/office/drawing/2014/main" id="{FA73BD6C-7761-4D66-A045-17E6C0DC6CAF}"/>
              </a:ext>
            </a:extLst>
          </p:cNvPr>
          <p:cNvSpPr txBox="1"/>
          <p:nvPr/>
        </p:nvSpPr>
        <p:spPr>
          <a:xfrm>
            <a:off x="179522" y="2657090"/>
            <a:ext cx="2006831" cy="400110"/>
          </a:xfrm>
          <a:prstGeom prst="rect">
            <a:avLst/>
          </a:prstGeom>
          <a:noFill/>
        </p:spPr>
        <p:txBody>
          <a:bodyPr wrap="none" rtlCol="0">
            <a:spAutoFit/>
          </a:bodyPr>
          <a:lstStyle/>
          <a:p>
            <a:r>
              <a:rPr lang="fr-FR" sz="2000" dirty="0"/>
              <a:t>Questionnement </a:t>
            </a:r>
          </a:p>
        </p:txBody>
      </p:sp>
      <p:cxnSp>
        <p:nvCxnSpPr>
          <p:cNvPr id="6" name="Connecteur droit 5">
            <a:extLst>
              <a:ext uri="{FF2B5EF4-FFF2-40B4-BE49-F238E27FC236}">
                <a16:creationId xmlns:a16="http://schemas.microsoft.com/office/drawing/2014/main" id="{1C4E4819-D6FD-4218-AE71-953D2DDD6AF4}"/>
              </a:ext>
            </a:extLst>
          </p:cNvPr>
          <p:cNvCxnSpPr>
            <a:cxnSpLocks/>
          </p:cNvCxnSpPr>
          <p:nvPr/>
        </p:nvCxnSpPr>
        <p:spPr>
          <a:xfrm flipV="1">
            <a:off x="2407451" y="1325563"/>
            <a:ext cx="2576356" cy="21964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91D99B2F-3B2D-4E13-9CA1-404B8890A649}"/>
              </a:ext>
            </a:extLst>
          </p:cNvPr>
          <p:cNvCxnSpPr>
            <a:cxnSpLocks/>
          </p:cNvCxnSpPr>
          <p:nvPr/>
        </p:nvCxnSpPr>
        <p:spPr>
          <a:xfrm>
            <a:off x="2391505" y="3536594"/>
            <a:ext cx="2428103" cy="25225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D45B8F6F-FF43-4815-997F-2801F99D0692}"/>
              </a:ext>
            </a:extLst>
          </p:cNvPr>
          <p:cNvCxnSpPr>
            <a:cxnSpLocks/>
          </p:cNvCxnSpPr>
          <p:nvPr/>
        </p:nvCxnSpPr>
        <p:spPr>
          <a:xfrm flipH="1" flipV="1">
            <a:off x="7894545" y="1269305"/>
            <a:ext cx="2517224" cy="2531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289B1F5-0CF7-4DDF-8F29-A77CDB042A71}"/>
              </a:ext>
            </a:extLst>
          </p:cNvPr>
          <p:cNvCxnSpPr>
            <a:cxnSpLocks/>
          </p:cNvCxnSpPr>
          <p:nvPr/>
        </p:nvCxnSpPr>
        <p:spPr>
          <a:xfrm flipV="1">
            <a:off x="7767783" y="3801054"/>
            <a:ext cx="2643985" cy="233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E42B5414-FC98-4AFE-A324-0CBD6AC39DD3}"/>
              </a:ext>
            </a:extLst>
          </p:cNvPr>
          <p:cNvSpPr txBox="1"/>
          <p:nvPr/>
        </p:nvSpPr>
        <p:spPr>
          <a:xfrm>
            <a:off x="3272553" y="3272368"/>
            <a:ext cx="1673817" cy="369332"/>
          </a:xfrm>
          <a:prstGeom prst="rect">
            <a:avLst/>
          </a:prstGeom>
          <a:noFill/>
        </p:spPr>
        <p:txBody>
          <a:bodyPr wrap="square" rtlCol="0">
            <a:spAutoFit/>
          </a:bodyPr>
          <a:lstStyle/>
          <a:p>
            <a:pPr algn="ctr"/>
            <a:r>
              <a:rPr lang="fr-FR" dirty="0"/>
              <a:t>Divergence</a:t>
            </a:r>
          </a:p>
        </p:txBody>
      </p:sp>
      <p:sp>
        <p:nvSpPr>
          <p:cNvPr id="16" name="ZoneTexte 15">
            <a:extLst>
              <a:ext uri="{FF2B5EF4-FFF2-40B4-BE49-F238E27FC236}">
                <a16:creationId xmlns:a16="http://schemas.microsoft.com/office/drawing/2014/main" id="{BFF786F4-D336-4280-BF64-796CCB3A2D48}"/>
              </a:ext>
            </a:extLst>
          </p:cNvPr>
          <p:cNvSpPr txBox="1"/>
          <p:nvPr/>
        </p:nvSpPr>
        <p:spPr>
          <a:xfrm>
            <a:off x="8146523" y="3292413"/>
            <a:ext cx="1673817" cy="400110"/>
          </a:xfrm>
          <a:prstGeom prst="rect">
            <a:avLst/>
          </a:prstGeom>
          <a:noFill/>
        </p:spPr>
        <p:txBody>
          <a:bodyPr wrap="square" rtlCol="0">
            <a:spAutoFit/>
          </a:bodyPr>
          <a:lstStyle/>
          <a:p>
            <a:pPr algn="ctr"/>
            <a:r>
              <a:rPr lang="fr-FR" sz="2000" dirty="0"/>
              <a:t>Convergence</a:t>
            </a:r>
          </a:p>
        </p:txBody>
      </p:sp>
      <p:sp>
        <p:nvSpPr>
          <p:cNvPr id="17" name="ZoneTexte 16">
            <a:extLst>
              <a:ext uri="{FF2B5EF4-FFF2-40B4-BE49-F238E27FC236}">
                <a16:creationId xmlns:a16="http://schemas.microsoft.com/office/drawing/2014/main" id="{27AA1186-85BA-46EE-BB2A-138D3F522F6E}"/>
              </a:ext>
            </a:extLst>
          </p:cNvPr>
          <p:cNvSpPr txBox="1"/>
          <p:nvPr/>
        </p:nvSpPr>
        <p:spPr>
          <a:xfrm>
            <a:off x="5487462" y="3210123"/>
            <a:ext cx="1673817" cy="400110"/>
          </a:xfrm>
          <a:prstGeom prst="rect">
            <a:avLst/>
          </a:prstGeom>
          <a:noFill/>
        </p:spPr>
        <p:txBody>
          <a:bodyPr wrap="square" rtlCol="0">
            <a:spAutoFit/>
          </a:bodyPr>
          <a:lstStyle/>
          <a:p>
            <a:pPr algn="ctr"/>
            <a:r>
              <a:rPr lang="fr-FR" sz="2000" dirty="0"/>
              <a:t>Emergence</a:t>
            </a:r>
          </a:p>
        </p:txBody>
      </p:sp>
      <p:sp>
        <p:nvSpPr>
          <p:cNvPr id="5" name="Triangle isocèle 4">
            <a:extLst>
              <a:ext uri="{FF2B5EF4-FFF2-40B4-BE49-F238E27FC236}">
                <a16:creationId xmlns:a16="http://schemas.microsoft.com/office/drawing/2014/main" id="{8F314A66-FBAD-408C-A71A-450A648ADD51}"/>
              </a:ext>
            </a:extLst>
          </p:cNvPr>
          <p:cNvSpPr/>
          <p:nvPr/>
        </p:nvSpPr>
        <p:spPr>
          <a:xfrm>
            <a:off x="424237" y="3170666"/>
            <a:ext cx="1375840" cy="1043714"/>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3200" dirty="0">
                <a:ln w="0"/>
                <a:solidFill>
                  <a:schemeClr val="tx1"/>
                </a:solidFill>
                <a:effectLst>
                  <a:outerShdw blurRad="38100" dist="19050" dir="2700000" algn="tl" rotWithShape="0">
                    <a:schemeClr val="dk1">
                      <a:alpha val="40000"/>
                    </a:schemeClr>
                  </a:outerShdw>
                </a:effectLst>
              </a:rPr>
              <a:t>3P</a:t>
            </a:r>
            <a:r>
              <a:rPr lang="fr-FR" dirty="0"/>
              <a:t> </a:t>
            </a:r>
          </a:p>
        </p:txBody>
      </p:sp>
    </p:spTree>
    <p:extLst>
      <p:ext uri="{BB962C8B-B14F-4D97-AF65-F5344CB8AC3E}">
        <p14:creationId xmlns:p14="http://schemas.microsoft.com/office/powerpoint/2010/main" val="134235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5C718-EA4E-BDFC-AEAE-61E404A1DB3A}"/>
              </a:ext>
            </a:extLst>
          </p:cNvPr>
          <p:cNvSpPr>
            <a:spLocks noGrp="1"/>
          </p:cNvSpPr>
          <p:nvPr>
            <p:ph type="title"/>
          </p:nvPr>
        </p:nvSpPr>
        <p:spPr/>
        <p:txBody>
          <a:bodyPr/>
          <a:lstStyle/>
          <a:p>
            <a:r>
              <a:rPr lang="fr-FR" dirty="0"/>
              <a:t>Pour aller plus loin </a:t>
            </a:r>
          </a:p>
        </p:txBody>
      </p:sp>
      <p:sp>
        <p:nvSpPr>
          <p:cNvPr id="3" name="Espace réservé du contenu 2">
            <a:extLst>
              <a:ext uri="{FF2B5EF4-FFF2-40B4-BE49-F238E27FC236}">
                <a16:creationId xmlns:a16="http://schemas.microsoft.com/office/drawing/2014/main" id="{0E799248-0D10-6425-7F79-DDBF588DE582}"/>
              </a:ext>
            </a:extLst>
          </p:cNvPr>
          <p:cNvSpPr>
            <a:spLocks noGrp="1"/>
          </p:cNvSpPr>
          <p:nvPr>
            <p:ph idx="1"/>
          </p:nvPr>
        </p:nvSpPr>
        <p:spPr/>
        <p:txBody>
          <a:bodyPr/>
          <a:lstStyle/>
          <a:p>
            <a:r>
              <a:rPr lang="fr-FR" sz="1800" dirty="0">
                <a:hlinkClick r:id="rId2"/>
              </a:rPr>
              <a:t>https://moodle.luniversitenumerique.fr/pluginfile.php/2727/mod_resource/content/1/co/module_Neurosciences_Psychologie_L1_4.html</a:t>
            </a:r>
            <a:endParaRPr lang="fr-FR" sz="1800" dirty="0"/>
          </a:p>
          <a:p>
            <a:endParaRPr lang="fr-FR" dirty="0"/>
          </a:p>
        </p:txBody>
      </p:sp>
    </p:spTree>
    <p:extLst>
      <p:ext uri="{BB962C8B-B14F-4D97-AF65-F5344CB8AC3E}">
        <p14:creationId xmlns:p14="http://schemas.microsoft.com/office/powerpoint/2010/main" val="274449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1AFFB-0652-4F8E-A1DB-E36DAF5C180B}"/>
              </a:ext>
            </a:extLst>
          </p:cNvPr>
          <p:cNvSpPr>
            <a:spLocks noGrp="1"/>
          </p:cNvSpPr>
          <p:nvPr>
            <p:ph type="title"/>
          </p:nvPr>
        </p:nvSpPr>
        <p:spPr>
          <a:xfrm>
            <a:off x="0" y="0"/>
            <a:ext cx="11311596" cy="1325563"/>
          </a:xfrm>
        </p:spPr>
        <p:txBody>
          <a:bodyPr>
            <a:normAutofit/>
          </a:bodyPr>
          <a:lstStyle/>
          <a:p>
            <a:r>
              <a:rPr lang="fr-FR" sz="3200" dirty="0"/>
              <a:t>Une aventure en 10 sprints : de la recherche d’une idée d’innovation à sa mise sur le marché…</a:t>
            </a:r>
          </a:p>
        </p:txBody>
      </p:sp>
      <p:sp>
        <p:nvSpPr>
          <p:cNvPr id="4" name="Espace réservé du numéro de diapositive 3">
            <a:extLst>
              <a:ext uri="{FF2B5EF4-FFF2-40B4-BE49-F238E27FC236}">
                <a16:creationId xmlns:a16="http://schemas.microsoft.com/office/drawing/2014/main" id="{D7F98463-6B3B-48C8-A4ED-C13E2FBFFCE1}"/>
              </a:ext>
            </a:extLst>
          </p:cNvPr>
          <p:cNvSpPr>
            <a:spLocks noGrp="1"/>
          </p:cNvSpPr>
          <p:nvPr>
            <p:ph type="sldNum" sz="quarter" idx="12"/>
          </p:nvPr>
        </p:nvSpPr>
        <p:spPr/>
        <p:txBody>
          <a:bodyPr/>
          <a:lstStyle/>
          <a:p>
            <a:fld id="{422CDB16-2A37-4BDD-A90C-5768C85A6A54}" type="slidenum">
              <a:rPr lang="fr-FR" smtClean="0"/>
              <a:t>3</a:t>
            </a:fld>
            <a:endParaRPr lang="fr-FR"/>
          </a:p>
        </p:txBody>
      </p:sp>
      <p:pic>
        <p:nvPicPr>
          <p:cNvPr id="8" name="Image 7">
            <a:extLst>
              <a:ext uri="{FF2B5EF4-FFF2-40B4-BE49-F238E27FC236}">
                <a16:creationId xmlns:a16="http://schemas.microsoft.com/office/drawing/2014/main" id="{06D23FEC-9F5F-48EB-B2AA-F822F5BFA428}"/>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772466" y="1183788"/>
            <a:ext cx="10515599" cy="5314338"/>
          </a:xfrm>
          <a:prstGeom prst="rect">
            <a:avLst/>
          </a:prstGeom>
        </p:spPr>
      </p:pic>
      <p:sp>
        <p:nvSpPr>
          <p:cNvPr id="10" name="ZoneTexte 9">
            <a:extLst>
              <a:ext uri="{FF2B5EF4-FFF2-40B4-BE49-F238E27FC236}">
                <a16:creationId xmlns:a16="http://schemas.microsoft.com/office/drawing/2014/main" id="{D2D99BF3-C45A-4692-BFD6-0ACF66797724}"/>
              </a:ext>
            </a:extLst>
          </p:cNvPr>
          <p:cNvSpPr txBox="1"/>
          <p:nvPr/>
        </p:nvSpPr>
        <p:spPr>
          <a:xfrm>
            <a:off x="3924886" y="2307101"/>
            <a:ext cx="1645920" cy="369332"/>
          </a:xfrm>
          <a:prstGeom prst="rect">
            <a:avLst/>
          </a:prstGeom>
          <a:solidFill>
            <a:schemeClr val="bg1"/>
          </a:solidFill>
        </p:spPr>
        <p:txBody>
          <a:bodyPr wrap="square" rtlCol="0">
            <a:spAutoFit/>
          </a:bodyPr>
          <a:lstStyle/>
          <a:p>
            <a:endParaRPr lang="fr-FR" dirty="0"/>
          </a:p>
        </p:txBody>
      </p:sp>
      <p:sp>
        <p:nvSpPr>
          <p:cNvPr id="11" name="ZoneTexte 10">
            <a:extLst>
              <a:ext uri="{FF2B5EF4-FFF2-40B4-BE49-F238E27FC236}">
                <a16:creationId xmlns:a16="http://schemas.microsoft.com/office/drawing/2014/main" id="{367F5B56-3E10-47A1-9537-C45E4E753915}"/>
              </a:ext>
            </a:extLst>
          </p:cNvPr>
          <p:cNvSpPr txBox="1"/>
          <p:nvPr/>
        </p:nvSpPr>
        <p:spPr>
          <a:xfrm>
            <a:off x="4077286" y="2459501"/>
            <a:ext cx="1645920" cy="369332"/>
          </a:xfrm>
          <a:prstGeom prst="rect">
            <a:avLst/>
          </a:prstGeom>
          <a:solidFill>
            <a:schemeClr val="bg1"/>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E64AA59F-D4EB-4ECC-AE5D-023FF4FB1FD7}"/>
              </a:ext>
            </a:extLst>
          </p:cNvPr>
          <p:cNvSpPr txBox="1"/>
          <p:nvPr/>
        </p:nvSpPr>
        <p:spPr>
          <a:xfrm>
            <a:off x="6508654" y="2307100"/>
            <a:ext cx="1645920" cy="677108"/>
          </a:xfrm>
          <a:prstGeom prst="rect">
            <a:avLst/>
          </a:prstGeom>
          <a:solidFill>
            <a:schemeClr val="bg1"/>
          </a:solidFill>
        </p:spPr>
        <p:txBody>
          <a:bodyPr wrap="square" rtlCol="0">
            <a:spAutoFit/>
          </a:bodyPr>
          <a:lstStyle/>
          <a:p>
            <a:pPr algn="ctr"/>
            <a:r>
              <a:rPr lang="fr-FR" sz="2000" b="1" dirty="0">
                <a:solidFill>
                  <a:srgbClr val="00B0F0"/>
                </a:solidFill>
              </a:rPr>
              <a:t>Empathie</a:t>
            </a:r>
          </a:p>
          <a:p>
            <a:pPr algn="ctr"/>
            <a:endParaRPr lang="fr-FR" b="1" dirty="0">
              <a:solidFill>
                <a:srgbClr val="00B0F0"/>
              </a:solidFill>
            </a:endParaRPr>
          </a:p>
        </p:txBody>
      </p:sp>
      <p:sp>
        <p:nvSpPr>
          <p:cNvPr id="14" name="ZoneTexte 13">
            <a:extLst>
              <a:ext uri="{FF2B5EF4-FFF2-40B4-BE49-F238E27FC236}">
                <a16:creationId xmlns:a16="http://schemas.microsoft.com/office/drawing/2014/main" id="{0610D1B1-735E-495C-80B9-DD377367E8AD}"/>
              </a:ext>
            </a:extLst>
          </p:cNvPr>
          <p:cNvSpPr txBox="1"/>
          <p:nvPr/>
        </p:nvSpPr>
        <p:spPr>
          <a:xfrm>
            <a:off x="3924886" y="3873902"/>
            <a:ext cx="1798320" cy="707886"/>
          </a:xfrm>
          <a:prstGeom prst="rect">
            <a:avLst/>
          </a:prstGeom>
          <a:solidFill>
            <a:schemeClr val="bg1"/>
          </a:solidFill>
        </p:spPr>
        <p:txBody>
          <a:bodyPr wrap="square" rtlCol="0">
            <a:spAutoFit/>
          </a:bodyPr>
          <a:lstStyle/>
          <a:p>
            <a:pPr algn="ctr"/>
            <a:r>
              <a:rPr lang="fr-FR" sz="2000" b="1" dirty="0">
                <a:solidFill>
                  <a:srgbClr val="00B0F0"/>
                </a:solidFill>
              </a:rPr>
              <a:t>Test</a:t>
            </a:r>
          </a:p>
          <a:p>
            <a:pPr algn="ctr"/>
            <a:endParaRPr lang="fr-FR" sz="2000" b="1" dirty="0">
              <a:solidFill>
                <a:srgbClr val="00B0F0"/>
              </a:solidFill>
            </a:endParaRPr>
          </a:p>
        </p:txBody>
      </p:sp>
      <p:sp>
        <p:nvSpPr>
          <p:cNvPr id="15" name="ZoneTexte 14">
            <a:extLst>
              <a:ext uri="{FF2B5EF4-FFF2-40B4-BE49-F238E27FC236}">
                <a16:creationId xmlns:a16="http://schemas.microsoft.com/office/drawing/2014/main" id="{348CAED7-581A-4A53-82CB-95DF5B5708AA}"/>
              </a:ext>
            </a:extLst>
          </p:cNvPr>
          <p:cNvSpPr txBox="1"/>
          <p:nvPr/>
        </p:nvSpPr>
        <p:spPr>
          <a:xfrm>
            <a:off x="6508654" y="3815287"/>
            <a:ext cx="1798320" cy="1015663"/>
          </a:xfrm>
          <a:prstGeom prst="rect">
            <a:avLst/>
          </a:prstGeom>
          <a:solidFill>
            <a:schemeClr val="bg1"/>
          </a:solidFill>
        </p:spPr>
        <p:txBody>
          <a:bodyPr wrap="square" rtlCol="0">
            <a:spAutoFit/>
          </a:bodyPr>
          <a:lstStyle/>
          <a:p>
            <a:pPr algn="ctr"/>
            <a:r>
              <a:rPr lang="fr-FR" sz="2000" b="1" dirty="0" err="1">
                <a:solidFill>
                  <a:srgbClr val="00B0F0"/>
                </a:solidFill>
              </a:rPr>
              <a:t>Protypage</a:t>
            </a:r>
            <a:endParaRPr lang="fr-FR" sz="2000" b="1" dirty="0">
              <a:solidFill>
                <a:srgbClr val="00B0F0"/>
              </a:solidFill>
            </a:endParaRPr>
          </a:p>
          <a:p>
            <a:pPr algn="ctr"/>
            <a:endParaRPr lang="fr-FR" sz="2000" b="1" dirty="0">
              <a:solidFill>
                <a:srgbClr val="00B0F0"/>
              </a:solidFill>
            </a:endParaRPr>
          </a:p>
          <a:p>
            <a:pPr algn="ctr"/>
            <a:endParaRPr lang="fr-FR" sz="2000" b="1" dirty="0">
              <a:solidFill>
                <a:srgbClr val="00B0F0"/>
              </a:solidFill>
            </a:endParaRPr>
          </a:p>
        </p:txBody>
      </p:sp>
      <p:sp>
        <p:nvSpPr>
          <p:cNvPr id="16" name="ZoneTexte 15">
            <a:extLst>
              <a:ext uri="{FF2B5EF4-FFF2-40B4-BE49-F238E27FC236}">
                <a16:creationId xmlns:a16="http://schemas.microsoft.com/office/drawing/2014/main" id="{4E963A91-D752-47B1-99BF-FE47B010619E}"/>
              </a:ext>
            </a:extLst>
          </p:cNvPr>
          <p:cNvSpPr txBox="1"/>
          <p:nvPr/>
        </p:nvSpPr>
        <p:spPr>
          <a:xfrm>
            <a:off x="9226061" y="3760792"/>
            <a:ext cx="1798320" cy="369332"/>
          </a:xfrm>
          <a:prstGeom prst="rect">
            <a:avLst/>
          </a:prstGeom>
          <a:solidFill>
            <a:schemeClr val="bg1"/>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9519D774-4078-4FF5-A5B9-B68839452158}"/>
              </a:ext>
            </a:extLst>
          </p:cNvPr>
          <p:cNvSpPr txBox="1"/>
          <p:nvPr/>
        </p:nvSpPr>
        <p:spPr>
          <a:xfrm>
            <a:off x="3882681" y="2236152"/>
            <a:ext cx="1645920" cy="400110"/>
          </a:xfrm>
          <a:prstGeom prst="rect">
            <a:avLst/>
          </a:prstGeom>
          <a:solidFill>
            <a:schemeClr val="bg1"/>
          </a:solidFill>
        </p:spPr>
        <p:txBody>
          <a:bodyPr wrap="square" rtlCol="0">
            <a:spAutoFit/>
          </a:bodyPr>
          <a:lstStyle/>
          <a:p>
            <a:pPr algn="ctr"/>
            <a:r>
              <a:rPr lang="fr-FR" sz="2000" b="1" dirty="0">
                <a:solidFill>
                  <a:srgbClr val="00B0F0"/>
                </a:solidFill>
              </a:rPr>
              <a:t>Inspiration</a:t>
            </a:r>
            <a:endParaRPr lang="fr-FR" b="1" dirty="0">
              <a:solidFill>
                <a:srgbClr val="00B0F0"/>
              </a:solidFill>
            </a:endParaRPr>
          </a:p>
        </p:txBody>
      </p:sp>
      <p:sp>
        <p:nvSpPr>
          <p:cNvPr id="18" name="ZoneTexte 17">
            <a:extLst>
              <a:ext uri="{FF2B5EF4-FFF2-40B4-BE49-F238E27FC236}">
                <a16:creationId xmlns:a16="http://schemas.microsoft.com/office/drawing/2014/main" id="{2B69D6F2-6689-4674-93F2-BF9D393218BE}"/>
              </a:ext>
            </a:extLst>
          </p:cNvPr>
          <p:cNvSpPr txBox="1"/>
          <p:nvPr/>
        </p:nvSpPr>
        <p:spPr>
          <a:xfrm>
            <a:off x="1612509" y="5517575"/>
            <a:ext cx="1798320" cy="369332"/>
          </a:xfrm>
          <a:prstGeom prst="rect">
            <a:avLst/>
          </a:prstGeom>
          <a:solidFill>
            <a:schemeClr val="bg1"/>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D1FAF149-FF21-4999-A598-BCD95F07A825}"/>
              </a:ext>
            </a:extLst>
          </p:cNvPr>
          <p:cNvSpPr txBox="1"/>
          <p:nvPr/>
        </p:nvSpPr>
        <p:spPr>
          <a:xfrm>
            <a:off x="4001086" y="5534286"/>
            <a:ext cx="1798320" cy="707886"/>
          </a:xfrm>
          <a:prstGeom prst="rect">
            <a:avLst/>
          </a:prstGeom>
          <a:solidFill>
            <a:schemeClr val="bg1"/>
          </a:solidFill>
        </p:spPr>
        <p:txBody>
          <a:bodyPr wrap="square" rtlCol="0">
            <a:spAutoFit/>
          </a:bodyPr>
          <a:lstStyle/>
          <a:p>
            <a:pPr algn="ctr"/>
            <a:r>
              <a:rPr lang="fr-FR" sz="2000" b="1" dirty="0">
                <a:solidFill>
                  <a:srgbClr val="00B0F0"/>
                </a:solidFill>
              </a:rPr>
              <a:t>Risques</a:t>
            </a:r>
          </a:p>
          <a:p>
            <a:pPr algn="ctr"/>
            <a:endParaRPr lang="fr-FR" sz="2000" b="1" dirty="0">
              <a:solidFill>
                <a:srgbClr val="00B0F0"/>
              </a:solidFill>
            </a:endParaRPr>
          </a:p>
        </p:txBody>
      </p:sp>
      <p:sp>
        <p:nvSpPr>
          <p:cNvPr id="20" name="ZoneTexte 19">
            <a:extLst>
              <a:ext uri="{FF2B5EF4-FFF2-40B4-BE49-F238E27FC236}">
                <a16:creationId xmlns:a16="http://schemas.microsoft.com/office/drawing/2014/main" id="{8413F684-F5A6-4C82-91F2-CBCFD358A927}"/>
              </a:ext>
            </a:extLst>
          </p:cNvPr>
          <p:cNvSpPr txBox="1"/>
          <p:nvPr/>
        </p:nvSpPr>
        <p:spPr>
          <a:xfrm>
            <a:off x="6497930" y="5547972"/>
            <a:ext cx="1853420" cy="707886"/>
          </a:xfrm>
          <a:prstGeom prst="rect">
            <a:avLst/>
          </a:prstGeom>
          <a:solidFill>
            <a:schemeClr val="bg1"/>
          </a:solidFill>
        </p:spPr>
        <p:txBody>
          <a:bodyPr wrap="square" rtlCol="0">
            <a:spAutoFit/>
          </a:bodyPr>
          <a:lstStyle/>
          <a:p>
            <a:r>
              <a:rPr lang="fr-FR" sz="2000" b="1" dirty="0">
                <a:solidFill>
                  <a:srgbClr val="00B0F0"/>
                </a:solidFill>
              </a:rPr>
              <a:t>Communication</a:t>
            </a:r>
          </a:p>
          <a:p>
            <a:endParaRPr lang="fr-FR" sz="2000" b="1" dirty="0">
              <a:solidFill>
                <a:srgbClr val="00B0F0"/>
              </a:solidFill>
            </a:endParaRPr>
          </a:p>
        </p:txBody>
      </p:sp>
      <p:sp>
        <p:nvSpPr>
          <p:cNvPr id="21" name="ZoneTexte 20">
            <a:extLst>
              <a:ext uri="{FF2B5EF4-FFF2-40B4-BE49-F238E27FC236}">
                <a16:creationId xmlns:a16="http://schemas.microsoft.com/office/drawing/2014/main" id="{8698CC2B-2271-4512-92F3-4AC0FC4A7ABD}"/>
              </a:ext>
            </a:extLst>
          </p:cNvPr>
          <p:cNvSpPr txBox="1"/>
          <p:nvPr/>
        </p:nvSpPr>
        <p:spPr>
          <a:xfrm>
            <a:off x="9046571" y="5566972"/>
            <a:ext cx="1798320" cy="707886"/>
          </a:xfrm>
          <a:prstGeom prst="rect">
            <a:avLst/>
          </a:prstGeom>
          <a:solidFill>
            <a:schemeClr val="bg1"/>
          </a:solidFill>
        </p:spPr>
        <p:txBody>
          <a:bodyPr wrap="square" rtlCol="0">
            <a:spAutoFit/>
          </a:bodyPr>
          <a:lstStyle/>
          <a:p>
            <a:pPr algn="ctr"/>
            <a:r>
              <a:rPr lang="fr-FR" sz="2000" b="1" dirty="0">
                <a:solidFill>
                  <a:srgbClr val="00B0F0"/>
                </a:solidFill>
              </a:rPr>
              <a:t>Animation</a:t>
            </a:r>
          </a:p>
          <a:p>
            <a:pPr algn="ctr"/>
            <a:endParaRPr lang="fr-FR" sz="2000" b="1" dirty="0">
              <a:solidFill>
                <a:srgbClr val="00B0F0"/>
              </a:solidFill>
            </a:endParaRPr>
          </a:p>
        </p:txBody>
      </p:sp>
      <p:sp>
        <p:nvSpPr>
          <p:cNvPr id="23" name="ZoneTexte 22">
            <a:extLst>
              <a:ext uri="{FF2B5EF4-FFF2-40B4-BE49-F238E27FC236}">
                <a16:creationId xmlns:a16="http://schemas.microsoft.com/office/drawing/2014/main" id="{23F82AFF-F610-46C8-AB81-D90363C6B85F}"/>
              </a:ext>
            </a:extLst>
          </p:cNvPr>
          <p:cNvSpPr txBox="1"/>
          <p:nvPr/>
        </p:nvSpPr>
        <p:spPr>
          <a:xfrm>
            <a:off x="1483511" y="2286390"/>
            <a:ext cx="1645920" cy="646331"/>
          </a:xfrm>
          <a:prstGeom prst="rect">
            <a:avLst/>
          </a:prstGeom>
          <a:solidFill>
            <a:schemeClr val="bg1"/>
          </a:solidFill>
        </p:spPr>
        <p:txBody>
          <a:bodyPr wrap="square" rtlCol="0">
            <a:spAutoFit/>
          </a:bodyPr>
          <a:lstStyle/>
          <a:p>
            <a:pPr algn="ctr"/>
            <a:r>
              <a:rPr lang="fr-FR" b="1" dirty="0">
                <a:solidFill>
                  <a:srgbClr val="00B0F0"/>
                </a:solidFill>
              </a:rPr>
              <a:t>Brise Glace</a:t>
            </a:r>
          </a:p>
          <a:p>
            <a:pPr algn="ctr"/>
            <a:endParaRPr lang="fr-FR" dirty="0">
              <a:solidFill>
                <a:srgbClr val="00B0F0"/>
              </a:solidFill>
            </a:endParaRPr>
          </a:p>
        </p:txBody>
      </p:sp>
      <p:sp>
        <p:nvSpPr>
          <p:cNvPr id="43" name="ZoneTexte 42">
            <a:extLst>
              <a:ext uri="{FF2B5EF4-FFF2-40B4-BE49-F238E27FC236}">
                <a16:creationId xmlns:a16="http://schemas.microsoft.com/office/drawing/2014/main" id="{BC299468-1C39-4744-A68E-22E86B3C6D13}"/>
              </a:ext>
            </a:extLst>
          </p:cNvPr>
          <p:cNvSpPr txBox="1"/>
          <p:nvPr/>
        </p:nvSpPr>
        <p:spPr>
          <a:xfrm>
            <a:off x="10201421" y="2406686"/>
            <a:ext cx="1645920" cy="677108"/>
          </a:xfrm>
          <a:prstGeom prst="rect">
            <a:avLst/>
          </a:prstGeom>
          <a:solidFill>
            <a:schemeClr val="bg1"/>
          </a:solidFill>
        </p:spPr>
        <p:txBody>
          <a:bodyPr wrap="square" rtlCol="0">
            <a:spAutoFit/>
          </a:bodyPr>
          <a:lstStyle/>
          <a:p>
            <a:pPr algn="ctr"/>
            <a:r>
              <a:rPr lang="fr-FR" sz="2000" b="1" dirty="0">
                <a:solidFill>
                  <a:srgbClr val="00B0F0"/>
                </a:solidFill>
              </a:rPr>
              <a:t>Idéation</a:t>
            </a:r>
          </a:p>
          <a:p>
            <a:pPr algn="ctr"/>
            <a:endParaRPr lang="fr-FR" b="1" dirty="0">
              <a:solidFill>
                <a:srgbClr val="00B0F0"/>
              </a:solidFill>
            </a:endParaRPr>
          </a:p>
        </p:txBody>
      </p:sp>
      <p:sp>
        <p:nvSpPr>
          <p:cNvPr id="44" name="ZoneTexte 43">
            <a:extLst>
              <a:ext uri="{FF2B5EF4-FFF2-40B4-BE49-F238E27FC236}">
                <a16:creationId xmlns:a16="http://schemas.microsoft.com/office/drawing/2014/main" id="{D63E4D37-F04B-4E7D-8AF9-0600495F6AD1}"/>
              </a:ext>
            </a:extLst>
          </p:cNvPr>
          <p:cNvSpPr txBox="1"/>
          <p:nvPr/>
        </p:nvSpPr>
        <p:spPr>
          <a:xfrm>
            <a:off x="56269" y="4208232"/>
            <a:ext cx="1798320" cy="707886"/>
          </a:xfrm>
          <a:prstGeom prst="rect">
            <a:avLst/>
          </a:prstGeom>
          <a:solidFill>
            <a:schemeClr val="bg1"/>
          </a:solidFill>
        </p:spPr>
        <p:txBody>
          <a:bodyPr wrap="square" rtlCol="0">
            <a:spAutoFit/>
          </a:bodyPr>
          <a:lstStyle/>
          <a:p>
            <a:pPr algn="ctr"/>
            <a:r>
              <a:rPr lang="fr-FR" sz="2000" b="1" dirty="0">
                <a:solidFill>
                  <a:srgbClr val="00B0F0"/>
                </a:solidFill>
              </a:rPr>
              <a:t>Structuration </a:t>
            </a:r>
          </a:p>
          <a:p>
            <a:pPr algn="ctr"/>
            <a:endParaRPr lang="fr-FR" sz="2000" b="1" dirty="0">
              <a:solidFill>
                <a:srgbClr val="00B0F0"/>
              </a:solidFill>
            </a:endParaRPr>
          </a:p>
        </p:txBody>
      </p:sp>
    </p:spTree>
    <p:extLst>
      <p:ext uri="{BB962C8B-B14F-4D97-AF65-F5344CB8AC3E}">
        <p14:creationId xmlns:p14="http://schemas.microsoft.com/office/powerpoint/2010/main" val="397397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B4307-C745-4403-926E-BF7A3BF4CFDA}"/>
              </a:ext>
            </a:extLst>
          </p:cNvPr>
          <p:cNvSpPr>
            <a:spLocks noGrp="1"/>
          </p:cNvSpPr>
          <p:nvPr>
            <p:ph type="title"/>
          </p:nvPr>
        </p:nvSpPr>
        <p:spPr/>
        <p:txBody>
          <a:bodyPr/>
          <a:lstStyle/>
          <a:p>
            <a:r>
              <a:rPr lang="fr-FR" dirty="0"/>
              <a:t>Modèle du design </a:t>
            </a:r>
            <a:r>
              <a:rPr lang="fr-FR" dirty="0" err="1"/>
              <a:t>thinking</a:t>
            </a:r>
            <a:r>
              <a:rPr lang="fr-FR" dirty="0"/>
              <a:t> de  Stanford </a:t>
            </a:r>
          </a:p>
        </p:txBody>
      </p:sp>
      <p:sp>
        <p:nvSpPr>
          <p:cNvPr id="3" name="Espace réservé du contenu 2">
            <a:extLst>
              <a:ext uri="{FF2B5EF4-FFF2-40B4-BE49-F238E27FC236}">
                <a16:creationId xmlns:a16="http://schemas.microsoft.com/office/drawing/2014/main" id="{97F53387-965D-414F-BE3F-1B86105E3B3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C9F7D44-BE01-4217-BFDA-FFAE36C969D0}"/>
              </a:ext>
            </a:extLst>
          </p:cNvPr>
          <p:cNvSpPr>
            <a:spLocks noGrp="1"/>
          </p:cNvSpPr>
          <p:nvPr>
            <p:ph type="sldNum" sz="quarter" idx="12"/>
          </p:nvPr>
        </p:nvSpPr>
        <p:spPr/>
        <p:txBody>
          <a:bodyPr/>
          <a:lstStyle/>
          <a:p>
            <a:fld id="{422CDB16-2A37-4BDD-A90C-5768C85A6A54}" type="slidenum">
              <a:rPr lang="fr-FR" smtClean="0"/>
              <a:t>4</a:t>
            </a:fld>
            <a:endParaRPr lang="fr-FR"/>
          </a:p>
        </p:txBody>
      </p:sp>
      <p:pic>
        <p:nvPicPr>
          <p:cNvPr id="5" name="Image 4">
            <a:extLst>
              <a:ext uri="{FF2B5EF4-FFF2-40B4-BE49-F238E27FC236}">
                <a16:creationId xmlns:a16="http://schemas.microsoft.com/office/drawing/2014/main" id="{292D02B5-5A22-49FF-87FA-C03C1C2F8B17}"/>
              </a:ext>
            </a:extLst>
          </p:cNvPr>
          <p:cNvPicPr>
            <a:picLocks noChangeAspect="1"/>
          </p:cNvPicPr>
          <p:nvPr/>
        </p:nvPicPr>
        <p:blipFill>
          <a:blip r:embed="rId2"/>
          <a:stretch>
            <a:fillRect/>
          </a:stretch>
        </p:blipFill>
        <p:spPr>
          <a:xfrm>
            <a:off x="838200" y="1825625"/>
            <a:ext cx="11353800" cy="4291210"/>
          </a:xfrm>
          <a:prstGeom prst="rect">
            <a:avLst/>
          </a:prstGeom>
        </p:spPr>
      </p:pic>
    </p:spTree>
    <p:extLst>
      <p:ext uri="{BB962C8B-B14F-4D97-AF65-F5344CB8AC3E}">
        <p14:creationId xmlns:p14="http://schemas.microsoft.com/office/powerpoint/2010/main" val="397671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73733-A80D-4FD9-B9F8-8AE2BD51133C}"/>
              </a:ext>
            </a:extLst>
          </p:cNvPr>
          <p:cNvSpPr>
            <a:spLocks noGrp="1"/>
          </p:cNvSpPr>
          <p:nvPr>
            <p:ph type="title"/>
          </p:nvPr>
        </p:nvSpPr>
        <p:spPr>
          <a:xfrm>
            <a:off x="148882" y="205661"/>
            <a:ext cx="11780521" cy="1325563"/>
          </a:xfrm>
        </p:spPr>
        <p:txBody>
          <a:bodyPr/>
          <a:lstStyle/>
          <a:p>
            <a:r>
              <a:rPr lang="fr-FR" dirty="0"/>
              <a:t>L’apport des neurosciences</a:t>
            </a:r>
          </a:p>
        </p:txBody>
      </p:sp>
      <p:sp>
        <p:nvSpPr>
          <p:cNvPr id="3" name="Espace réservé du contenu 2">
            <a:extLst>
              <a:ext uri="{FF2B5EF4-FFF2-40B4-BE49-F238E27FC236}">
                <a16:creationId xmlns:a16="http://schemas.microsoft.com/office/drawing/2014/main" id="{29EEDF1F-1BFA-4E75-8E77-09F77FD644ED}"/>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CF0C8819-698A-4AA0-8343-D502FEA00167}"/>
              </a:ext>
            </a:extLst>
          </p:cNvPr>
          <p:cNvPicPr>
            <a:picLocks noChangeAspect="1"/>
          </p:cNvPicPr>
          <p:nvPr/>
        </p:nvPicPr>
        <p:blipFill>
          <a:blip r:embed="rId4"/>
          <a:stretch>
            <a:fillRect/>
          </a:stretch>
        </p:blipFill>
        <p:spPr>
          <a:xfrm>
            <a:off x="647591" y="1582244"/>
            <a:ext cx="5634745" cy="4750927"/>
          </a:xfrm>
          <a:prstGeom prst="rect">
            <a:avLst/>
          </a:prstGeom>
        </p:spPr>
      </p:pic>
      <p:pic>
        <p:nvPicPr>
          <p:cNvPr id="5" name="Image 4">
            <a:extLst>
              <a:ext uri="{FF2B5EF4-FFF2-40B4-BE49-F238E27FC236}">
                <a16:creationId xmlns:a16="http://schemas.microsoft.com/office/drawing/2014/main" id="{BB7CF56C-40FE-435D-BC04-C76B54A17AD7}"/>
              </a:ext>
            </a:extLst>
          </p:cNvPr>
          <p:cNvPicPr>
            <a:picLocks noChangeAspect="1"/>
          </p:cNvPicPr>
          <p:nvPr/>
        </p:nvPicPr>
        <p:blipFill>
          <a:blip r:embed="rId5"/>
          <a:stretch>
            <a:fillRect/>
          </a:stretch>
        </p:blipFill>
        <p:spPr>
          <a:xfrm>
            <a:off x="6468674" y="1486083"/>
            <a:ext cx="5066215" cy="4676037"/>
          </a:xfrm>
          <a:prstGeom prst="rect">
            <a:avLst/>
          </a:prstGeom>
        </p:spPr>
      </p:pic>
      <p:pic>
        <p:nvPicPr>
          <p:cNvPr id="13" name="Image 12">
            <a:extLst>
              <a:ext uri="{FF2B5EF4-FFF2-40B4-BE49-F238E27FC236}">
                <a16:creationId xmlns:a16="http://schemas.microsoft.com/office/drawing/2014/main" id="{6C7AC30E-4F9B-87FB-3330-7239D9448FA6}"/>
              </a:ext>
            </a:extLst>
          </p:cNvPr>
          <p:cNvPicPr>
            <a:picLocks noChangeAspect="1"/>
          </p:cNvPicPr>
          <p:nvPr/>
        </p:nvPicPr>
        <p:blipFill>
          <a:blip r:embed="rId5"/>
          <a:stretch>
            <a:fillRect/>
          </a:stretch>
        </p:blipFill>
        <p:spPr>
          <a:xfrm>
            <a:off x="6478194" y="1500926"/>
            <a:ext cx="5066215" cy="4676037"/>
          </a:xfrm>
          <a:prstGeom prst="rect">
            <a:avLst/>
          </a:prstGeom>
        </p:spPr>
      </p:pic>
    </p:spTree>
    <p:custDataLst>
      <p:tags r:id="rId1"/>
    </p:custDataLst>
    <p:extLst>
      <p:ext uri="{BB962C8B-B14F-4D97-AF65-F5344CB8AC3E}">
        <p14:creationId xmlns:p14="http://schemas.microsoft.com/office/powerpoint/2010/main" val="171250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8CA7A-90E4-4C83-15E7-ADDB987E6F69}"/>
              </a:ext>
            </a:extLst>
          </p:cNvPr>
          <p:cNvSpPr>
            <a:spLocks noGrp="1"/>
          </p:cNvSpPr>
          <p:nvPr>
            <p:ph type="title"/>
          </p:nvPr>
        </p:nvSpPr>
        <p:spPr>
          <a:xfrm>
            <a:off x="602530" y="128823"/>
            <a:ext cx="10515600" cy="1325563"/>
          </a:xfrm>
        </p:spPr>
        <p:txBody>
          <a:bodyPr/>
          <a:lstStyle/>
          <a:p>
            <a:r>
              <a:rPr lang="fr-FR" dirty="0"/>
              <a:t>Théorie des 3 cerveaux de Paul D. </a:t>
            </a:r>
            <a:r>
              <a:rPr lang="fr-FR" dirty="0" err="1"/>
              <a:t>MacLean</a:t>
            </a:r>
            <a:r>
              <a:rPr lang="fr-FR" dirty="0"/>
              <a:t> </a:t>
            </a:r>
          </a:p>
        </p:txBody>
      </p:sp>
      <p:pic>
        <p:nvPicPr>
          <p:cNvPr id="7" name="Image 6">
            <a:extLst>
              <a:ext uri="{FF2B5EF4-FFF2-40B4-BE49-F238E27FC236}">
                <a16:creationId xmlns:a16="http://schemas.microsoft.com/office/drawing/2014/main" id="{864C7FF1-FD09-4617-7F06-EEE308964E61}"/>
              </a:ext>
            </a:extLst>
          </p:cNvPr>
          <p:cNvPicPr>
            <a:picLocks noChangeAspect="1"/>
          </p:cNvPicPr>
          <p:nvPr/>
        </p:nvPicPr>
        <p:blipFill>
          <a:blip r:embed="rId2"/>
          <a:stretch>
            <a:fillRect/>
          </a:stretch>
        </p:blipFill>
        <p:spPr>
          <a:xfrm>
            <a:off x="1638907" y="1212451"/>
            <a:ext cx="8914185" cy="5365897"/>
          </a:xfrm>
          <a:prstGeom prst="rect">
            <a:avLst/>
          </a:prstGeom>
        </p:spPr>
      </p:pic>
    </p:spTree>
    <p:extLst>
      <p:ext uri="{BB962C8B-B14F-4D97-AF65-F5344CB8AC3E}">
        <p14:creationId xmlns:p14="http://schemas.microsoft.com/office/powerpoint/2010/main" val="287241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2BE88-F067-B4D2-3CF8-4504451B6800}"/>
              </a:ext>
            </a:extLst>
          </p:cNvPr>
          <p:cNvSpPr>
            <a:spLocks noGrp="1"/>
          </p:cNvSpPr>
          <p:nvPr>
            <p:ph type="title"/>
          </p:nvPr>
        </p:nvSpPr>
        <p:spPr/>
        <p:txBody>
          <a:bodyPr/>
          <a:lstStyle/>
          <a:p>
            <a:r>
              <a:rPr lang="fr-FR" dirty="0"/>
              <a:t>Théorie des 4 cerveaux selon Ned Hermann</a:t>
            </a:r>
          </a:p>
        </p:txBody>
      </p:sp>
      <p:pic>
        <p:nvPicPr>
          <p:cNvPr id="5" name="Image 4">
            <a:extLst>
              <a:ext uri="{FF2B5EF4-FFF2-40B4-BE49-F238E27FC236}">
                <a16:creationId xmlns:a16="http://schemas.microsoft.com/office/drawing/2014/main" id="{7DC8BA37-5CFE-4EF6-9DB5-7242BAE6D93A}"/>
              </a:ext>
            </a:extLst>
          </p:cNvPr>
          <p:cNvPicPr>
            <a:picLocks noChangeAspect="1"/>
          </p:cNvPicPr>
          <p:nvPr/>
        </p:nvPicPr>
        <p:blipFill>
          <a:blip r:embed="rId2"/>
          <a:stretch>
            <a:fillRect/>
          </a:stretch>
        </p:blipFill>
        <p:spPr>
          <a:xfrm>
            <a:off x="2577428" y="1448925"/>
            <a:ext cx="5868219" cy="4839375"/>
          </a:xfrm>
          <a:prstGeom prst="rect">
            <a:avLst/>
          </a:prstGeom>
        </p:spPr>
      </p:pic>
      <p:sp>
        <p:nvSpPr>
          <p:cNvPr id="7" name="ZoneTexte 6">
            <a:extLst>
              <a:ext uri="{FF2B5EF4-FFF2-40B4-BE49-F238E27FC236}">
                <a16:creationId xmlns:a16="http://schemas.microsoft.com/office/drawing/2014/main" id="{ABE6119F-59C2-3730-9C02-70B980AF9232}"/>
              </a:ext>
            </a:extLst>
          </p:cNvPr>
          <p:cNvSpPr txBox="1"/>
          <p:nvPr/>
        </p:nvSpPr>
        <p:spPr>
          <a:xfrm>
            <a:off x="3708363" y="6288300"/>
            <a:ext cx="6094428" cy="553998"/>
          </a:xfrm>
          <a:prstGeom prst="rect">
            <a:avLst/>
          </a:prstGeom>
          <a:noFill/>
        </p:spPr>
        <p:txBody>
          <a:bodyPr wrap="square">
            <a:spAutoFit/>
          </a:bodyPr>
          <a:lstStyle/>
          <a:p>
            <a:pPr algn="ctr"/>
            <a:r>
              <a:rPr lang="fr-FR" sz="1200" dirty="0">
                <a:hlinkClick r:id="rId3"/>
              </a:rPr>
              <a:t>https://www.herrmann-europe.com/fr/nos-outils-2/le-hbdi</a:t>
            </a:r>
            <a:endParaRPr lang="fr-FR" sz="1200" dirty="0"/>
          </a:p>
          <a:p>
            <a:endParaRPr lang="fr-FR" dirty="0"/>
          </a:p>
        </p:txBody>
      </p:sp>
      <p:pic>
        <p:nvPicPr>
          <p:cNvPr id="9" name="Image 8">
            <a:extLst>
              <a:ext uri="{FF2B5EF4-FFF2-40B4-BE49-F238E27FC236}">
                <a16:creationId xmlns:a16="http://schemas.microsoft.com/office/drawing/2014/main" id="{FD1A2F84-20EB-72D3-6920-276A5A0A7618}"/>
              </a:ext>
            </a:extLst>
          </p:cNvPr>
          <p:cNvPicPr>
            <a:picLocks noChangeAspect="1"/>
          </p:cNvPicPr>
          <p:nvPr/>
        </p:nvPicPr>
        <p:blipFill>
          <a:blip r:embed="rId4"/>
          <a:stretch>
            <a:fillRect/>
          </a:stretch>
        </p:blipFill>
        <p:spPr>
          <a:xfrm>
            <a:off x="9161613" y="2212557"/>
            <a:ext cx="1890372" cy="2823328"/>
          </a:xfrm>
          <a:prstGeom prst="rect">
            <a:avLst/>
          </a:prstGeom>
        </p:spPr>
      </p:pic>
    </p:spTree>
    <p:extLst>
      <p:ext uri="{BB962C8B-B14F-4D97-AF65-F5344CB8AC3E}">
        <p14:creationId xmlns:p14="http://schemas.microsoft.com/office/powerpoint/2010/main" val="87856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98E82-0AC5-4E67-CBE7-3141318A8628}"/>
              </a:ext>
            </a:extLst>
          </p:cNvPr>
          <p:cNvSpPr>
            <a:spLocks noGrp="1"/>
          </p:cNvSpPr>
          <p:nvPr>
            <p:ph type="title"/>
          </p:nvPr>
        </p:nvSpPr>
        <p:spPr/>
        <p:txBody>
          <a:bodyPr/>
          <a:lstStyle/>
          <a:p>
            <a:r>
              <a:rPr lang="fr-FR" dirty="0"/>
              <a:t>Méthodologie d’analyse des préférences cérébrales</a:t>
            </a:r>
          </a:p>
        </p:txBody>
      </p:sp>
      <p:sp>
        <p:nvSpPr>
          <p:cNvPr id="3" name="Espace réservé du contenu 2">
            <a:extLst>
              <a:ext uri="{FF2B5EF4-FFF2-40B4-BE49-F238E27FC236}">
                <a16:creationId xmlns:a16="http://schemas.microsoft.com/office/drawing/2014/main" id="{7C2F6A50-C996-72E9-14A2-A4CDEEC29E17}"/>
              </a:ext>
            </a:extLst>
          </p:cNvPr>
          <p:cNvSpPr>
            <a:spLocks noGrp="1"/>
          </p:cNvSpPr>
          <p:nvPr>
            <p:ph idx="1"/>
          </p:nvPr>
        </p:nvSpPr>
        <p:spPr/>
        <p:txBody>
          <a:bodyPr/>
          <a:lstStyle/>
          <a:p>
            <a:endParaRPr lang="fr-FR" dirty="0"/>
          </a:p>
          <a:p>
            <a:r>
              <a:rPr lang="fr-FR" dirty="0"/>
              <a:t>Cortical ou Limbique </a:t>
            </a:r>
          </a:p>
          <a:p>
            <a:endParaRPr lang="fr-FR" dirty="0"/>
          </a:p>
          <a:p>
            <a:r>
              <a:rPr lang="fr-FR" dirty="0"/>
              <a:t>Cerveau droit ou gauche </a:t>
            </a:r>
          </a:p>
          <a:p>
            <a:pPr marL="0" indent="0">
              <a:buNone/>
            </a:pPr>
            <a:endParaRPr lang="fr-FR" dirty="0"/>
          </a:p>
          <a:p>
            <a:r>
              <a:rPr lang="fr-FR" dirty="0"/>
              <a:t>Paradoxes</a:t>
            </a:r>
          </a:p>
        </p:txBody>
      </p:sp>
      <p:pic>
        <p:nvPicPr>
          <p:cNvPr id="5" name="Image 4">
            <a:extLst>
              <a:ext uri="{FF2B5EF4-FFF2-40B4-BE49-F238E27FC236}">
                <a16:creationId xmlns:a16="http://schemas.microsoft.com/office/drawing/2014/main" id="{1809DAEB-4B1E-7D43-BEBF-60A0F403B3AF}"/>
              </a:ext>
            </a:extLst>
          </p:cNvPr>
          <p:cNvPicPr>
            <a:picLocks noChangeAspect="1"/>
          </p:cNvPicPr>
          <p:nvPr/>
        </p:nvPicPr>
        <p:blipFill>
          <a:blip r:embed="rId2"/>
          <a:stretch>
            <a:fillRect/>
          </a:stretch>
        </p:blipFill>
        <p:spPr>
          <a:xfrm>
            <a:off x="5861974" y="1489435"/>
            <a:ext cx="5560396" cy="4139478"/>
          </a:xfrm>
          <a:prstGeom prst="rect">
            <a:avLst/>
          </a:prstGeom>
        </p:spPr>
      </p:pic>
    </p:spTree>
    <p:extLst>
      <p:ext uri="{BB962C8B-B14F-4D97-AF65-F5344CB8AC3E}">
        <p14:creationId xmlns:p14="http://schemas.microsoft.com/office/powerpoint/2010/main" val="149470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21C530B-5DFA-D615-8451-D6D2C35950F1}"/>
              </a:ext>
            </a:extLst>
          </p:cNvPr>
          <p:cNvPicPr>
            <a:picLocks noChangeAspect="1"/>
          </p:cNvPicPr>
          <p:nvPr/>
        </p:nvPicPr>
        <p:blipFill>
          <a:blip r:embed="rId2"/>
          <a:stretch>
            <a:fillRect/>
          </a:stretch>
        </p:blipFill>
        <p:spPr>
          <a:xfrm>
            <a:off x="1197203" y="353675"/>
            <a:ext cx="10001054" cy="6150649"/>
          </a:xfrm>
          <a:prstGeom prst="rect">
            <a:avLst/>
          </a:prstGeom>
        </p:spPr>
      </p:pic>
      <p:sp>
        <p:nvSpPr>
          <p:cNvPr id="9" name="ZoneTexte 8">
            <a:extLst>
              <a:ext uri="{FF2B5EF4-FFF2-40B4-BE49-F238E27FC236}">
                <a16:creationId xmlns:a16="http://schemas.microsoft.com/office/drawing/2014/main" id="{2C09E626-AB26-B616-1CEF-AD01EA8F906F}"/>
              </a:ext>
            </a:extLst>
          </p:cNvPr>
          <p:cNvSpPr txBox="1"/>
          <p:nvPr/>
        </p:nvSpPr>
        <p:spPr>
          <a:xfrm>
            <a:off x="4222814" y="353675"/>
            <a:ext cx="3949831" cy="400110"/>
          </a:xfrm>
          <a:prstGeom prst="rect">
            <a:avLst/>
          </a:prstGeom>
          <a:noFill/>
        </p:spPr>
        <p:txBody>
          <a:bodyPr wrap="square" rtlCol="0">
            <a:spAutoFit/>
          </a:bodyPr>
          <a:lstStyle/>
          <a:p>
            <a:pPr algn="ctr"/>
            <a:r>
              <a:rPr lang="fr-FR" sz="2000" b="1" dirty="0"/>
              <a:t>Abstraction  - Conceptualisation</a:t>
            </a:r>
          </a:p>
        </p:txBody>
      </p:sp>
      <p:sp>
        <p:nvSpPr>
          <p:cNvPr id="10" name="ZoneTexte 9">
            <a:extLst>
              <a:ext uri="{FF2B5EF4-FFF2-40B4-BE49-F238E27FC236}">
                <a16:creationId xmlns:a16="http://schemas.microsoft.com/office/drawing/2014/main" id="{27EE13F8-F58B-F217-5950-202F1CE07430}"/>
              </a:ext>
            </a:extLst>
          </p:cNvPr>
          <p:cNvSpPr txBox="1"/>
          <p:nvPr/>
        </p:nvSpPr>
        <p:spPr>
          <a:xfrm>
            <a:off x="4365787" y="5898206"/>
            <a:ext cx="3949831" cy="400110"/>
          </a:xfrm>
          <a:prstGeom prst="rect">
            <a:avLst/>
          </a:prstGeom>
          <a:noFill/>
        </p:spPr>
        <p:txBody>
          <a:bodyPr wrap="square" rtlCol="0">
            <a:spAutoFit/>
          </a:bodyPr>
          <a:lstStyle/>
          <a:p>
            <a:pPr algn="ctr"/>
            <a:r>
              <a:rPr lang="fr-FR" sz="2000" b="1" dirty="0"/>
              <a:t>Incarnation  - Concrétisation</a:t>
            </a:r>
          </a:p>
        </p:txBody>
      </p:sp>
    </p:spTree>
    <p:extLst>
      <p:ext uri="{BB962C8B-B14F-4D97-AF65-F5344CB8AC3E}">
        <p14:creationId xmlns:p14="http://schemas.microsoft.com/office/powerpoint/2010/main" val="710318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2.295"/>
  <p:tag name="ISPRING_SLIDE_ID_2" val="{7A350ED7-4DDD-410D-80B1-64248501806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809</Words>
  <Application>Microsoft Office PowerPoint</Application>
  <PresentationFormat>Grand écran</PresentationFormat>
  <Paragraphs>75</Paragraphs>
  <Slides>23</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Thème Office</vt:lpstr>
      <vt:lpstr>Analyse des préférences cérébrales </vt:lpstr>
      <vt:lpstr>Présentation PowerPoint</vt:lpstr>
      <vt:lpstr>Une aventure en 10 sprints : de la recherche d’une idée d’innovation à sa mise sur le marché…</vt:lpstr>
      <vt:lpstr>Modèle du design thinking de  Stanford </vt:lpstr>
      <vt:lpstr>L’apport des neurosciences</vt:lpstr>
      <vt:lpstr>Théorie des 3 cerveaux de Paul D. MacLean </vt:lpstr>
      <vt:lpstr>Théorie des 4 cerveaux selon Ned Hermann</vt:lpstr>
      <vt:lpstr>Méthodologie d’analyse des préférences cérébrales</vt:lpstr>
      <vt:lpstr>Présentation PowerPoint</vt:lpstr>
      <vt:lpstr>Résume avec Chat GPT</vt:lpstr>
      <vt:lpstr>Théorie des intelligences multiples</vt:lpstr>
      <vt:lpstr>Blandine </vt:lpstr>
      <vt:lpstr>Sylvie </vt:lpstr>
      <vt:lpstr>Régine </vt:lpstr>
      <vt:lpstr>Florence</vt:lpstr>
      <vt:lpstr>Carine </vt:lpstr>
      <vt:lpstr>Laurent</vt:lpstr>
      <vt:lpstr>Christophe 1 ?  </vt:lpstr>
      <vt:lpstr>Christophe 2 ?</vt:lpstr>
      <vt:lpstr>Edouard</vt:lpstr>
      <vt:lpstr>Appareil psychique groupal</vt:lpstr>
      <vt:lpstr>Le processus créatif </vt:lpstr>
      <vt:lpstr>Pour aller plus loin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CASALEGNO Jean-Claude</dc:creator>
  <cp:lastModifiedBy>CASALEGNO Jean-Claude</cp:lastModifiedBy>
  <cp:revision>31</cp:revision>
  <dcterms:created xsi:type="dcterms:W3CDTF">2023-03-03T09:03:20Z</dcterms:created>
  <dcterms:modified xsi:type="dcterms:W3CDTF">2023-03-03T15:38:13Z</dcterms:modified>
</cp:coreProperties>
</file>