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867" r:id="rId3"/>
    <p:sldId id="875" r:id="rId4"/>
    <p:sldId id="868" r:id="rId5"/>
    <p:sldId id="819" r:id="rId6"/>
    <p:sldId id="864" r:id="rId7"/>
    <p:sldId id="821" r:id="rId8"/>
    <p:sldId id="870" r:id="rId9"/>
    <p:sldId id="877" r:id="rId10"/>
    <p:sldId id="876" r:id="rId11"/>
    <p:sldId id="874" r:id="rId12"/>
    <p:sldId id="261" r:id="rId13"/>
    <p:sldId id="880" r:id="rId14"/>
    <p:sldId id="873" r:id="rId15"/>
    <p:sldId id="881" r:id="rId16"/>
    <p:sldId id="266" r:id="rId17"/>
    <p:sldId id="879" r:id="rId18"/>
    <p:sldId id="882" r:id="rId19"/>
    <p:sldId id="884" r:id="rId20"/>
    <p:sldId id="885" r:id="rId21"/>
    <p:sldId id="886" r:id="rId22"/>
    <p:sldId id="883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1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F2BAE-1EDD-4AD4-83D8-07352E1A1E08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2DAC1-9BCE-432C-B98E-611B9C5EAB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57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3B3C9-DB0E-4ADD-883E-E6CEF075CD1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74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936D75-C020-4839-8FD4-5198C1B17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3DA010-0848-4BDC-B3A5-4DDA04E45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4A5CDB-E64D-41DE-9931-E7A501BAB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F5C3-6973-4F15-AC54-ED2D8E60CFB9}" type="datetime1">
              <a:rPr lang="fr-FR" smtClean="0"/>
              <a:t>27/01/2021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239E4A-935D-46F8-AD15-172D00EB7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9E5243-156C-4C81-89E4-374016FA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12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8977D-DF54-48FD-9CA5-5BE59A96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DE8AE5C-580A-491F-95A5-423A29F28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0B86BF-8C31-4A1C-8E9C-63EE857B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50B53-F47C-4A69-8BDD-25C1D4785DDE}" type="datetime1">
              <a:rPr lang="fr-FR" smtClean="0"/>
              <a:t>27/01/2021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28920-9DE5-4146-B718-0BE87F9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506527-28EA-44EF-8EAE-A2A86247A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81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EF6A50F-1A34-4F78-BC8F-761F0A81B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3C1D28-A386-4F8B-A13B-2C07C758B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C3FAE9-AF8B-44B0-B4C9-9EE51AF32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B38F-E1E2-47CE-B4F8-F316659C2DC3}" type="datetime1">
              <a:rPr lang="fr-FR" smtClean="0"/>
              <a:t>27/01/2021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4BFAAC-4D59-4F50-BF06-A88BA539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FD3714-0BC3-4A09-BCD3-68788D554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768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512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681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609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313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341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380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71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07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7A6348-71A9-450A-A3D8-D819AC721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C60B61-0657-49B2-B028-31B5AADCD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EB23E-68A6-4EE6-A8AC-F036A73E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5561-7125-42E4-A0E6-4CD458C6558A}" type="datetime1">
              <a:rPr lang="fr-FR" smtClean="0"/>
              <a:t>27/01/2021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7C869F-AD0B-4599-9388-032FF25F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706927-3AE2-4FAD-A7DD-D397C27A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71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783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917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17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491A7-3F64-4FF7-84E0-ED64C43D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1CDA4-1E6A-474D-A0A5-0BEB26006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0CBDE5-5F07-4B91-A8CF-788F2460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C10B9-EAE9-4703-9A10-17CF8C1ABD8D}" type="datetime1">
              <a:rPr lang="fr-FR" smtClean="0"/>
              <a:t>27/01/2021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8EF5BE-2984-4F1D-832A-5D02D5D6E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01CEDF-DAB9-4C55-8ED4-C88A72AD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78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9FCE4-DEF1-4686-99EE-7FEEE21A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0B0F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4BEEB6-5016-4956-8F31-84FA8CD39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BDD5DF-DBA4-46B3-90CC-DC0C0A44E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F23A13-4F3D-469F-87C2-E2013A6C2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97E92-FD35-4DD3-9640-4F81526372AE}" type="datetime1">
              <a:rPr lang="fr-FR" smtClean="0"/>
              <a:t>27/01/2021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9D2B2B-45DC-49DB-B7B2-9CCD3CE6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DF4E7A-A95C-4D42-B4E4-320A77F2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085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16194-AE4A-4B40-9C0D-2C24B195D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D2A99B-AAD5-4227-AC7B-C1B8433B4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ABC8213-02F1-47D4-88FF-06870A027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A48AD4B-E819-4E6F-966F-5AD1D3E2C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A3F9E97-DEFF-4253-8205-2ED5E9D77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049A9C1-4BAA-489E-B44C-5D7E5ACE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44E3-D356-492C-93EA-0CB4BBA9FE0E}" type="datetime1">
              <a:rPr lang="fr-FR" smtClean="0"/>
              <a:t>27/01/2021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2BAE035-ECD0-4F80-8B0B-7A60F1A2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3B1914-1A5E-4CAC-843E-D96015CB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95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1A5D1D-3AFA-44B4-B4E4-1A5D1A2A2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D80E121-871A-487E-AD83-DAE4C07F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2FCE8-E777-49A0-813A-5EC2166C108B}" type="datetime1">
              <a:rPr lang="fr-FR" smtClean="0"/>
              <a:t>27/01/2021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405440-0EBC-4A6D-AD54-FC264603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3314E5-88FD-406C-AAFF-146132DBF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69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3E6F7A2-E04F-42CC-A431-0A2320A6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E5CF0-C8AF-4B18-A28F-B928BB3A8AA3}" type="datetime1">
              <a:rPr lang="fr-FR" smtClean="0"/>
              <a:t>27/01/2021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6B565F-8556-4DD8-B980-F0EBB2AB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E5B940-F4B0-454E-B83E-F000571A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8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877BCA-5366-4310-AFCD-EC377F6B8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0E0C58-866E-4626-880A-FB6DE07F0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E3A652-E5E9-49DB-83C8-1E71C5B73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438659-2E34-4C1E-818C-6E3EC5353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CC47-9FC6-4951-92B6-E5F9F2F1689A}" type="datetime1">
              <a:rPr lang="fr-FR" smtClean="0"/>
              <a:t>27/01/2021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D059D1-2750-4F21-80CD-1FBAB7E8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72D02A-D5DF-48F3-9526-04D1546C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393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75257-E36B-494D-9BAA-20E2AA08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B921FBF-61B4-4B29-A4AE-A42111A94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CF8B7E-81F9-4085-A32D-427018CCB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73E525-4D2B-417B-8BAD-AD6DA76D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AC1EE-99A1-4CD4-9421-92F9AB3FD263}" type="datetime1">
              <a:rPr lang="fr-FR" smtClean="0"/>
              <a:t>27/01/2021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4D1C2D-8C7D-4078-BC9C-7C55D54B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378E15-29FF-46E3-920A-A1895D2C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60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9952C0D-4B78-492F-9AB6-D206F0A8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9A28C9-6E85-4713-89CD-32BC3641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E5E142-EDBD-438A-AF1E-71DD214F2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A9414-D9AA-4F0A-A325-1A50B165CEB2}" type="datetime1">
              <a:rPr lang="fr-FR" smtClean="0"/>
              <a:t>27/01/2021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C48E26-9260-4C37-B5A7-466DF43BA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B9A17-D85B-4D9A-8D75-8EC511FCC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CDB16-2A37-4BDD-A90C-5768C85A6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89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8E88-76D6-48DD-A199-8CBBE311B0DF}" type="datetimeFigureOut">
              <a:rPr lang="fr-FR" smtClean="0"/>
              <a:t>27/01/2021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49F07-C74F-408E-99A4-DA093AB656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973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www.phosphoriales.com/Supports-de-formation_a495.html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play.google.com/store/search?q=Phosphoriales&amp;c=apps&amp;hl=fr&amp;gl=U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app.klaxoon.com/join/QT3SWCAB2" TargetMode="External"/><Relationship Id="rId4" Type="http://schemas.openxmlformats.org/officeDocument/2006/relationships/hyperlink" Target="https://www.phosphoriales.com/Creative-Academie_r44.html" TargetMode="External"/><Relationship Id="rId9" Type="http://schemas.openxmlformats.org/officeDocument/2006/relationships/hyperlink" Target="mailto:phosphoriales@gmail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klaxoon.com/animate/board/VKY4U3HBW2U7" TargetMode="External"/><Relationship Id="rId3" Type="http://schemas.openxmlformats.org/officeDocument/2006/relationships/hyperlink" Target="https://app.klaxoon.com/animate/board/PF25C95JM3NK" TargetMode="External"/><Relationship Id="rId7" Type="http://schemas.openxmlformats.org/officeDocument/2006/relationships/hyperlink" Target="https://app.klaxoon.com/animate/board/HYCGDS3GZ4EX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pp.klaxoon.com/animate/board/FG5CB4KUSQHT" TargetMode="External"/><Relationship Id="rId5" Type="http://schemas.openxmlformats.org/officeDocument/2006/relationships/hyperlink" Target="https://app.klaxoon.com/animate/board/JTU6S4PFM7WV" TargetMode="External"/><Relationship Id="rId4" Type="http://schemas.openxmlformats.org/officeDocument/2006/relationships/hyperlink" Target="https://app.klaxoon.com/animate/board/NJTCGHBRYVY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osphoriales.com/shop/6-Web-Ateliers-certifiants-a-l-innovation-participative_p3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hosphoriales.com/1-Brise-Glace_a175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osphoriales.com/Wiki-collaboratif_r15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hosphoriales.com/1-Brise-Glace_a175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AA46AE1-DB63-4486-B6A4-52F069B7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3" y="-82484"/>
            <a:ext cx="2714810" cy="6858000"/>
          </a:xfrm>
          <a:prstGeom prst="rect">
            <a:avLst/>
          </a:prstGeom>
        </p:spPr>
      </p:pic>
      <p:pic>
        <p:nvPicPr>
          <p:cNvPr id="1026" name="Picture 2" descr="Société - KLAXOON">
            <a:extLst>
              <a:ext uri="{FF2B5EF4-FFF2-40B4-BE49-F238E27FC236}">
                <a16:creationId xmlns:a16="http://schemas.microsoft.com/office/drawing/2014/main" id="{154926E1-B22B-49F3-A316-57C25C0B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44" y="1885113"/>
            <a:ext cx="2337457" cy="230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34E0E1-B9C7-4D9F-88A5-5A546EE14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71" y="1191030"/>
            <a:ext cx="3483584" cy="348358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40AFFE7-C828-4172-BCD8-AB1484DB7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925" y="1904990"/>
            <a:ext cx="2213234" cy="228534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B1A5A25-1ADE-4742-8329-F3AFA6380083}"/>
              </a:ext>
            </a:extLst>
          </p:cNvPr>
          <p:cNvSpPr txBox="1"/>
          <p:nvPr/>
        </p:nvSpPr>
        <p:spPr>
          <a:xfrm>
            <a:off x="2112475" y="4826675"/>
            <a:ext cx="92185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Rendre visible et audible la myriade d’idées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 sommeillent dans les communautés humaines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avec le Kit de Facilitation à l’Innovation Participative « Phosphoriales 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Atelier expérientiel 1 - le Mercredi  </a:t>
            </a:r>
            <a:r>
              <a:rPr lang="fr-FR" sz="1600" dirty="0">
                <a:solidFill>
                  <a:prstClr val="white"/>
                </a:solidFill>
                <a:latin typeface="Calibri" panose="020F0502020204030204"/>
              </a:rPr>
              <a:t>27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Janvier 2021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073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89509-DF43-43F6-A921-6D46D41D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outils dont vous aurez besoin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D948F7-95DA-48D9-ABE4-40CCAA1E3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sz="1800" dirty="0"/>
              <a:t>Accès à l’application Phosphoriales sur </a:t>
            </a:r>
            <a:r>
              <a:rPr lang="fr-FR" sz="1800" dirty="0">
                <a:hlinkClick r:id="rId2"/>
              </a:rPr>
              <a:t>Google Play </a:t>
            </a:r>
            <a:r>
              <a:rPr lang="fr-FR" sz="1400" dirty="0">
                <a:hlinkClick r:id="rId2"/>
              </a:rPr>
              <a:t>https://play.google.com/store/search?q=Phosphoriales&amp;c=apps&amp;hl=fr&amp;gl=US</a:t>
            </a:r>
            <a:endParaRPr lang="fr-FR" sz="1400" dirty="0"/>
          </a:p>
          <a:p>
            <a:pPr marL="0" indent="0">
              <a:buNone/>
            </a:pPr>
            <a:r>
              <a:rPr lang="fr-FR" sz="1400" dirty="0">
                <a:solidFill>
                  <a:srgbClr val="FF0000"/>
                </a:solidFill>
              </a:rPr>
              <a:t>       Imaginal2021/imaginal2021</a:t>
            </a:r>
            <a:br>
              <a:rPr lang="fr-FR" sz="1400" dirty="0"/>
            </a:br>
            <a:endParaRPr lang="fr-FR" sz="1400" dirty="0"/>
          </a:p>
          <a:p>
            <a:r>
              <a:rPr lang="fr-FR" sz="1800" dirty="0"/>
              <a:t>Accès aux modules de E - Formation</a:t>
            </a:r>
            <a:br>
              <a:rPr lang="fr-FR" sz="1400" dirty="0"/>
            </a:br>
            <a:r>
              <a:rPr lang="fr-FR" sz="1400" dirty="0">
                <a:hlinkClick r:id="rId3"/>
              </a:rPr>
              <a:t> https://www.phosphoriales.com/Supports-de-formation_a495.html</a:t>
            </a:r>
            <a:br>
              <a:rPr lang="fr-FR" sz="1400" dirty="0"/>
            </a:br>
            <a:endParaRPr lang="fr-FR" sz="1400" dirty="0"/>
          </a:p>
          <a:p>
            <a:r>
              <a:rPr lang="fr-FR" sz="1800" dirty="0"/>
              <a:t>Accès aux supports d’animation pour vos interventions (Créative académie)</a:t>
            </a:r>
          </a:p>
          <a:p>
            <a:pPr marL="0" indent="0">
              <a:buNone/>
            </a:pPr>
            <a:r>
              <a:rPr lang="fr-FR" sz="1600" dirty="0"/>
              <a:t>    </a:t>
            </a:r>
            <a:r>
              <a:rPr lang="fr-FR" sz="1400" dirty="0">
                <a:hlinkClick r:id="rId4"/>
              </a:rPr>
              <a:t>https://www.phosphoriales.com/Creative-Academie_r44.html</a:t>
            </a:r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r>
              <a:rPr lang="fr-FR" sz="1600" dirty="0"/>
              <a:t>Accès à l’espace Klaxoon (Network)</a:t>
            </a:r>
          </a:p>
          <a:p>
            <a:pPr marL="0" indent="0">
              <a:buNone/>
            </a:pPr>
            <a:r>
              <a:rPr lang="fr-FR" sz="1400" dirty="0">
                <a:hlinkClick r:id="rId5"/>
              </a:rPr>
              <a:t>https://app.klaxoon.com/join/QT3SWCAB2</a:t>
            </a:r>
            <a:endParaRPr lang="fr-FR" sz="1400" dirty="0"/>
          </a:p>
          <a:p>
            <a:pPr marL="0" indent="0">
              <a:buNone/>
            </a:pPr>
            <a:br>
              <a:rPr lang="fr-FR" sz="1400" dirty="0"/>
            </a:br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endParaRPr lang="fr-FR" sz="1400" dirty="0"/>
          </a:p>
          <a:p>
            <a:pPr marL="0" indent="0">
              <a:buNone/>
            </a:pPr>
            <a:r>
              <a:rPr lang="fr-FR" sz="1200" dirty="0">
                <a:hlinkClick r:id="rId3"/>
              </a:rPr>
              <a:t>  </a:t>
            </a:r>
            <a:endParaRPr lang="fr-FR" sz="1400" dirty="0"/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DA5D0A-20F7-4A99-84DF-55E9DF1D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80BF3B-DEEA-4557-A76D-95B74B1A6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455" y="1259542"/>
            <a:ext cx="2522874" cy="21694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E61FC9-663B-4A19-871B-336FC277E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600" y="3770386"/>
            <a:ext cx="870238" cy="87023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9FD396-14E4-411A-A937-F44F5FD2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254" y="3608387"/>
            <a:ext cx="1032237" cy="10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58DD69E-CF95-4A61-8387-6624C81A8B54}"/>
              </a:ext>
            </a:extLst>
          </p:cNvPr>
          <p:cNvSpPr txBox="1"/>
          <p:nvPr/>
        </p:nvSpPr>
        <p:spPr>
          <a:xfrm>
            <a:off x="8105614" y="5478651"/>
            <a:ext cx="291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9"/>
              </a:rPr>
              <a:t>phosphoriales@gmail.com</a:t>
            </a:r>
            <a:endParaRPr lang="fr-FR" dirty="0"/>
          </a:p>
          <a:p>
            <a:pPr algn="ctr"/>
            <a:r>
              <a:rPr lang="fr-FR" dirty="0">
                <a:latin typeface="+mj-lt"/>
              </a:rPr>
              <a:t>06 07 55 88 41</a:t>
            </a:r>
          </a:p>
        </p:txBody>
      </p:sp>
    </p:spTree>
    <p:extLst>
      <p:ext uri="{BB962C8B-B14F-4D97-AF65-F5344CB8AC3E}">
        <p14:creationId xmlns:p14="http://schemas.microsoft.com/office/powerpoint/2010/main" val="3192823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80D71-006B-455D-86EC-643C26C9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B0F0"/>
                </a:solidFill>
              </a:rPr>
              <a:t>Anatomie d’une carte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A584F3-D6B1-4126-8835-FC32B3DA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453F37-B232-41DE-8731-6A4F99B88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276" y="1526260"/>
            <a:ext cx="3429297" cy="45723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E73BB7-88DB-4C51-8660-342CABE79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865" y="1387974"/>
            <a:ext cx="3429297" cy="4572396"/>
          </a:xfrm>
          <a:prstGeom prst="rect">
            <a:avLst/>
          </a:prstGeom>
        </p:spPr>
      </p:pic>
      <p:sp>
        <p:nvSpPr>
          <p:cNvPr id="8" name="Phylactère : pensées 7">
            <a:extLst>
              <a:ext uri="{FF2B5EF4-FFF2-40B4-BE49-F238E27FC236}">
                <a16:creationId xmlns:a16="http://schemas.microsoft.com/office/drawing/2014/main" id="{B0C03A5D-2511-4ACE-B0AB-A97A18784189}"/>
              </a:ext>
            </a:extLst>
          </p:cNvPr>
          <p:cNvSpPr/>
          <p:nvPr/>
        </p:nvSpPr>
        <p:spPr>
          <a:xfrm>
            <a:off x="438539" y="1623528"/>
            <a:ext cx="1147665" cy="951722"/>
          </a:xfrm>
          <a:prstGeom prst="cloudCallout">
            <a:avLst>
              <a:gd name="adj1" fmla="val 79828"/>
              <a:gd name="adj2" fmla="val 1239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+mj-lt"/>
              </a:rPr>
              <a:t>Recto de la carte </a:t>
            </a:r>
          </a:p>
        </p:txBody>
      </p:sp>
      <p:sp>
        <p:nvSpPr>
          <p:cNvPr id="9" name="Phylactère : pensées 8">
            <a:extLst>
              <a:ext uri="{FF2B5EF4-FFF2-40B4-BE49-F238E27FC236}">
                <a16:creationId xmlns:a16="http://schemas.microsoft.com/office/drawing/2014/main" id="{5AAEF066-80E0-4497-9E40-B3F71F49EEBF}"/>
              </a:ext>
            </a:extLst>
          </p:cNvPr>
          <p:cNvSpPr/>
          <p:nvPr/>
        </p:nvSpPr>
        <p:spPr>
          <a:xfrm>
            <a:off x="468251" y="4353216"/>
            <a:ext cx="1632857" cy="1325563"/>
          </a:xfrm>
          <a:prstGeom prst="cloudCallout">
            <a:avLst>
              <a:gd name="adj1" fmla="val 152998"/>
              <a:gd name="adj2" fmla="val -18074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+mj-lt"/>
              </a:rPr>
              <a:t>Une couleur est attribuée à chaque étape</a:t>
            </a:r>
          </a:p>
        </p:txBody>
      </p:sp>
      <p:sp>
        <p:nvSpPr>
          <p:cNvPr id="10" name="Phylactère : pensées 9">
            <a:extLst>
              <a:ext uri="{FF2B5EF4-FFF2-40B4-BE49-F238E27FC236}">
                <a16:creationId xmlns:a16="http://schemas.microsoft.com/office/drawing/2014/main" id="{2BF136BC-A867-4C93-8EDC-547B32B528EF}"/>
              </a:ext>
            </a:extLst>
          </p:cNvPr>
          <p:cNvSpPr/>
          <p:nvPr/>
        </p:nvSpPr>
        <p:spPr>
          <a:xfrm>
            <a:off x="9703838" y="30743"/>
            <a:ext cx="2049623" cy="1592785"/>
          </a:xfrm>
          <a:prstGeom prst="cloudCallout">
            <a:avLst>
              <a:gd name="adj1" fmla="val -59457"/>
              <a:gd name="adj2" fmla="val 185922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Chaque </a:t>
            </a:r>
            <a:r>
              <a:rPr lang="fr-FR" sz="1400" dirty="0">
                <a:solidFill>
                  <a:schemeClr val="tx1"/>
                </a:solidFill>
                <a:latin typeface="+mj-lt"/>
              </a:rPr>
              <a:t>séquence comprend une présentation des consignes  </a:t>
            </a:r>
          </a:p>
        </p:txBody>
      </p:sp>
      <p:sp>
        <p:nvSpPr>
          <p:cNvPr id="11" name="Phylactère : pensées 10">
            <a:extLst>
              <a:ext uri="{FF2B5EF4-FFF2-40B4-BE49-F238E27FC236}">
                <a16:creationId xmlns:a16="http://schemas.microsoft.com/office/drawing/2014/main" id="{BF58DDEA-01DC-4DB4-BCFC-B46715BAB41D}"/>
              </a:ext>
            </a:extLst>
          </p:cNvPr>
          <p:cNvSpPr/>
          <p:nvPr/>
        </p:nvSpPr>
        <p:spPr>
          <a:xfrm>
            <a:off x="10206135" y="4682409"/>
            <a:ext cx="2049623" cy="1592785"/>
          </a:xfrm>
          <a:prstGeom prst="cloudCallout">
            <a:avLst>
              <a:gd name="adj1" fmla="val -124100"/>
              <a:gd name="adj2" fmla="val -1559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+mj-lt"/>
              </a:rPr>
              <a:t>Certaines cartes sont  associées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+mj-lt"/>
              </a:rPr>
              <a:t>À des outils digitaux accessible par QR Code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572C36-24AC-4AD0-A79A-B075ABEA3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1" y="39373"/>
            <a:ext cx="2063610" cy="143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54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F99E3-200E-46E9-9171-AD55DD8A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78DBD1-668C-45FB-B73E-0FF5A7EC6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4407B3-3320-4C3C-8477-866F0D13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089632-EFFD-407A-9803-E6B1256D1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71" y="887716"/>
            <a:ext cx="2888592" cy="5278052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F56D900-E6CF-468C-A8F1-FB0A575B24FC}"/>
              </a:ext>
            </a:extLst>
          </p:cNvPr>
          <p:cNvCxnSpPr/>
          <p:nvPr/>
        </p:nvCxnSpPr>
        <p:spPr>
          <a:xfrm>
            <a:off x="929709" y="3099035"/>
            <a:ext cx="495946" cy="170482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CB42D001-B0B0-4107-9D8B-DCBBA77EB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165" y="887716"/>
            <a:ext cx="2888592" cy="5289247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B33C15F-822A-4815-AA38-EE0EC827269F}"/>
              </a:ext>
            </a:extLst>
          </p:cNvPr>
          <p:cNvCxnSpPr>
            <a:cxnSpLocks/>
          </p:cNvCxnSpPr>
          <p:nvPr/>
        </p:nvCxnSpPr>
        <p:spPr>
          <a:xfrm flipH="1">
            <a:off x="8120199" y="1985818"/>
            <a:ext cx="394978" cy="133770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>
            <a:extLst>
              <a:ext uri="{FF2B5EF4-FFF2-40B4-BE49-F238E27FC236}">
                <a16:creationId xmlns:a16="http://schemas.microsoft.com/office/drawing/2014/main" id="{E98F665F-1B1C-4DDE-8264-C32238070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355" y="887716"/>
            <a:ext cx="3146674" cy="5289247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E40E67E-51EF-4654-BE8E-5826B053F6E3}"/>
              </a:ext>
            </a:extLst>
          </p:cNvPr>
          <p:cNvCxnSpPr>
            <a:cxnSpLocks/>
          </p:cNvCxnSpPr>
          <p:nvPr/>
        </p:nvCxnSpPr>
        <p:spPr>
          <a:xfrm flipH="1" flipV="1">
            <a:off x="10695709" y="4433455"/>
            <a:ext cx="324088" cy="1052946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9A293289-F33C-488B-B267-42F1BF1AD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239" y="887716"/>
            <a:ext cx="2992960" cy="5289247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F14991A-2600-4195-BB14-929A2B006897}"/>
              </a:ext>
            </a:extLst>
          </p:cNvPr>
          <p:cNvCxnSpPr>
            <a:cxnSpLocks/>
          </p:cNvCxnSpPr>
          <p:nvPr/>
        </p:nvCxnSpPr>
        <p:spPr>
          <a:xfrm flipH="1">
            <a:off x="7961424" y="2211643"/>
            <a:ext cx="632139" cy="136276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A88CC58-29B3-4AC7-9446-23D83246B497}"/>
              </a:ext>
            </a:extLst>
          </p:cNvPr>
          <p:cNvCxnSpPr>
            <a:cxnSpLocks/>
          </p:cNvCxnSpPr>
          <p:nvPr/>
        </p:nvCxnSpPr>
        <p:spPr>
          <a:xfrm flipH="1">
            <a:off x="4821423" y="3657134"/>
            <a:ext cx="632139" cy="136276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A8AD098-3446-4813-BFCF-F6C1C2E9915C}"/>
              </a:ext>
            </a:extLst>
          </p:cNvPr>
          <p:cNvCxnSpPr>
            <a:cxnSpLocks/>
          </p:cNvCxnSpPr>
          <p:nvPr/>
        </p:nvCxnSpPr>
        <p:spPr>
          <a:xfrm flipH="1">
            <a:off x="5137492" y="5556781"/>
            <a:ext cx="632139" cy="136276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79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4F0F45-FF83-434A-B12C-F4A32A6E3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CFDC95-BF06-462B-8243-E17E954A7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1D171A-67FC-45E7-9F24-724A8353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20B5BC-D2D4-432D-83BE-72D03FA99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970"/>
            <a:ext cx="12119675" cy="60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28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17DC70-9C3D-48CC-ADA2-994932EC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Accès Klaxoon (En cas de problème)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249BD-B236-4530-80B7-4C5D8FB3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14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DA9660-4013-494C-B5B1-CE0AFDD91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82" y="2337362"/>
            <a:ext cx="3682835" cy="332786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4B8AEB5-179A-4B5E-8943-5C26BE3E5D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970626"/>
              </p:ext>
            </p:extLst>
          </p:nvPr>
        </p:nvGraphicFramePr>
        <p:xfrm>
          <a:off x="838200" y="2112890"/>
          <a:ext cx="4251035" cy="30687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5371">
                  <a:extLst>
                    <a:ext uri="{9D8B030D-6E8A-4147-A177-3AD203B41FA5}">
                      <a16:colId xmlns:a16="http://schemas.microsoft.com/office/drawing/2014/main" val="3109113609"/>
                    </a:ext>
                  </a:extLst>
                </a:gridCol>
                <a:gridCol w="3165664">
                  <a:extLst>
                    <a:ext uri="{9D8B030D-6E8A-4147-A177-3AD203B41FA5}">
                      <a16:colId xmlns:a16="http://schemas.microsoft.com/office/drawing/2014/main" val="2317770486"/>
                    </a:ext>
                  </a:extLst>
                </a:gridCol>
              </a:tblGrid>
              <a:tr h="43838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Groupe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u="none" strike="noStrike" dirty="0">
                          <a:effectLst/>
                        </a:rPr>
                        <a:t>Adresse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709710"/>
                  </a:ext>
                </a:extLst>
              </a:tr>
              <a:tr h="43838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0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u="sng" strike="noStrike" dirty="0">
                          <a:effectLst/>
                          <a:hlinkClick r:id="rId3"/>
                        </a:rPr>
                        <a:t>(62) Phosphoriale0 • Klaxoon</a:t>
                      </a:r>
                      <a:endParaRPr lang="fr-FR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968150"/>
                  </a:ext>
                </a:extLst>
              </a:tr>
              <a:tr h="43838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>
                          <a:effectLst/>
                        </a:rPr>
                        <a:t>1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u="sng" strike="noStrike" dirty="0">
                          <a:effectLst/>
                          <a:hlinkClick r:id="rId4"/>
                        </a:rPr>
                        <a:t>(62) Phosphoriales1 • Klaxoon</a:t>
                      </a:r>
                      <a:endParaRPr lang="fr-FR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196372"/>
                  </a:ext>
                </a:extLst>
              </a:tr>
              <a:tr h="43838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2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u="sng" strike="noStrike" dirty="0">
                          <a:effectLst/>
                          <a:hlinkClick r:id="rId5"/>
                        </a:rPr>
                        <a:t>(62) Phosphoriales2 • Klaxoon</a:t>
                      </a:r>
                      <a:endParaRPr lang="fr-FR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910545"/>
                  </a:ext>
                </a:extLst>
              </a:tr>
              <a:tr h="43838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3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u="sng" strike="noStrike" dirty="0">
                          <a:effectLst/>
                          <a:hlinkClick r:id="rId6"/>
                        </a:rPr>
                        <a:t>(62) Phosphoriales3 • Klaxoon</a:t>
                      </a:r>
                      <a:endParaRPr lang="fr-FR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611095"/>
                  </a:ext>
                </a:extLst>
              </a:tr>
              <a:tr h="43838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4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u="sng" strike="noStrike" dirty="0">
                          <a:effectLst/>
                          <a:hlinkClick r:id="rId7"/>
                        </a:rPr>
                        <a:t>(62) Phosphoriales4 • Klaxoon</a:t>
                      </a:r>
                      <a:endParaRPr lang="fr-FR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857440"/>
                  </a:ext>
                </a:extLst>
              </a:tr>
              <a:tr h="438387">
                <a:tc>
                  <a:txBody>
                    <a:bodyPr/>
                    <a:lstStyle/>
                    <a:p>
                      <a:pPr algn="ctr" fontAlgn="t"/>
                      <a:r>
                        <a:rPr lang="fr-FR" sz="1200" b="1" u="none" strike="noStrike" dirty="0">
                          <a:effectLst/>
                        </a:rPr>
                        <a:t>5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100" u="sng" strike="noStrike" dirty="0">
                          <a:effectLst/>
                          <a:hlinkClick r:id="rId8"/>
                        </a:rPr>
                        <a:t>(62) Phosphoriales5 • Klaxoon</a:t>
                      </a:r>
                      <a:endParaRPr lang="fr-FR" sz="1100" b="0" i="0" u="sng" strike="noStrike" dirty="0">
                        <a:solidFill>
                          <a:srgbClr val="0563C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119248"/>
                  </a:ext>
                </a:extLst>
              </a:tr>
            </a:tbl>
          </a:graphicData>
        </a:graphic>
      </p:graphicFrame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BC4A1030-9522-40E3-89CA-E248CC713A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493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5957A71-FD0D-44CC-A330-1B7B9105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4" y="365125"/>
            <a:ext cx="10989906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5 Web Ateliers pour se former la méthode </a:t>
            </a:r>
            <a:r>
              <a:rPr lang="fr-FR" dirty="0">
                <a:solidFill>
                  <a:srgbClr val="00B0F0"/>
                </a:solidFill>
              </a:rPr>
              <a:t>(7,5 + 40 h)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F62E8C-2083-4371-BC57-39522B056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15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8DDF4D9-FEA2-4388-9EA7-2DEA5284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10" y="1521458"/>
            <a:ext cx="4291956" cy="4493141"/>
          </a:xfrm>
          <a:prstGeom prst="rect">
            <a:avLst/>
          </a:prstGeom>
        </p:spPr>
      </p:pic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EF6D0179-C79F-4B6E-B8E4-2A209D343A36}"/>
              </a:ext>
            </a:extLst>
          </p:cNvPr>
          <p:cNvSpPr txBox="1">
            <a:spLocks/>
          </p:cNvSpPr>
          <p:nvPr/>
        </p:nvSpPr>
        <p:spPr>
          <a:xfrm>
            <a:off x="5743576" y="1570623"/>
            <a:ext cx="4772024" cy="4493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27/01/2021: </a:t>
            </a:r>
            <a:r>
              <a:rPr lang="fr-FR" dirty="0"/>
              <a:t>Web Atelier 1 : Formation certifiante à la méthode </a:t>
            </a:r>
            <a:r>
              <a:rPr lang="fr-FR" dirty="0" err="1"/>
              <a:t>Phosphoriales</a:t>
            </a:r>
            <a:r>
              <a:rPr lang="fr-FR" dirty="0"/>
              <a:t> (1) (Promotion 2): Les sources d'inspiration de la méthode - Brise Glace + Inspiration + Empathie</a:t>
            </a:r>
          </a:p>
          <a:p>
            <a:r>
              <a:rPr lang="fr-FR" b="1" dirty="0"/>
              <a:t>10/02/2021: </a:t>
            </a:r>
            <a:r>
              <a:rPr lang="fr-FR" dirty="0"/>
              <a:t>Web Atelier 2 : Formation certifiante à la méthode </a:t>
            </a:r>
            <a:r>
              <a:rPr lang="fr-FR" dirty="0" err="1"/>
              <a:t>Phosphoriales</a:t>
            </a:r>
            <a:r>
              <a:rPr lang="fr-FR" dirty="0"/>
              <a:t> (2) : Idéation</a:t>
            </a:r>
          </a:p>
          <a:p>
            <a:r>
              <a:rPr lang="fr-FR" b="1" dirty="0"/>
              <a:t>24/02/2021</a:t>
            </a:r>
            <a:r>
              <a:rPr lang="fr-FR" dirty="0"/>
              <a:t>: Web Atelier 3 : Formation certifiante à la méthode </a:t>
            </a:r>
            <a:r>
              <a:rPr lang="fr-FR" dirty="0" err="1"/>
              <a:t>Phosphoriales</a:t>
            </a:r>
            <a:r>
              <a:rPr lang="fr-FR" dirty="0"/>
              <a:t> (3): Prototypage + Tests</a:t>
            </a:r>
          </a:p>
          <a:p>
            <a:r>
              <a:rPr lang="fr-FR" b="1" dirty="0"/>
              <a:t>10/03/2021: </a:t>
            </a:r>
            <a:r>
              <a:rPr lang="fr-FR" dirty="0"/>
              <a:t>Web Atelier 4 : Formation certifiante à la méthode </a:t>
            </a:r>
            <a:r>
              <a:rPr lang="fr-FR" dirty="0" err="1"/>
              <a:t>Phosphoriales</a:t>
            </a:r>
            <a:r>
              <a:rPr lang="fr-FR" dirty="0"/>
              <a:t> (4): Structuration + Risques</a:t>
            </a:r>
          </a:p>
          <a:p>
            <a:r>
              <a:rPr lang="fr-FR" b="1" dirty="0"/>
              <a:t>24/03/2021: </a:t>
            </a:r>
            <a:r>
              <a:rPr lang="fr-FR" dirty="0"/>
              <a:t>Web Atelier 5 : Formation certifiante à la méthode </a:t>
            </a:r>
            <a:r>
              <a:rPr lang="fr-FR" dirty="0" err="1"/>
              <a:t>Phosphoriales</a:t>
            </a:r>
            <a:r>
              <a:rPr lang="fr-FR" dirty="0"/>
              <a:t> (5): Communication + Animation d'un réseau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F9C181A-4735-4AD3-BE0C-E7136EE60559}"/>
              </a:ext>
            </a:extLst>
          </p:cNvPr>
          <p:cNvSpPr txBox="1"/>
          <p:nvPr/>
        </p:nvSpPr>
        <p:spPr>
          <a:xfrm>
            <a:off x="5082234" y="6025391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S’inscrire aux ateliers</a:t>
            </a:r>
            <a:endParaRPr lang="fr-FR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99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B0D48-E0BC-459B-814C-44FAD2DE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9B827C-0C34-4B94-9572-4FD9E4633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1. Prolégomènes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2. Outils d’auto-formation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3. </a:t>
            </a:r>
            <a:r>
              <a:rPr lang="fr-FR" b="1" dirty="0"/>
              <a:t>Brise glace (et Inspiration)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6702C2-85DD-4D2E-972D-45023F0F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036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D8674-B40C-4F57-929F-066E3FD9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10063"/>
            <a:ext cx="10515600" cy="1325563"/>
          </a:xfrm>
        </p:spPr>
        <p:txBody>
          <a:bodyPr/>
          <a:lstStyle/>
          <a:p>
            <a:r>
              <a:rPr lang="fr-FR" dirty="0"/>
              <a:t>Objectifs de la séquence 1 : Brise Glace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2DE0F8-359E-446E-A43D-438CE0FCF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049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Réduction de la distance sociale : </a:t>
            </a:r>
          </a:p>
          <a:p>
            <a:endParaRPr lang="fr-FR" dirty="0"/>
          </a:p>
          <a:p>
            <a:r>
              <a:rPr lang="fr-FR" dirty="0"/>
              <a:t>Activation de l’idéal du Moi </a:t>
            </a:r>
            <a:br>
              <a:rPr lang="fr-FR" sz="2400" dirty="0"/>
            </a:br>
            <a:endParaRPr lang="fr-FR" sz="2400" dirty="0"/>
          </a:p>
          <a:p>
            <a:r>
              <a:rPr lang="fr-FR" dirty="0"/>
              <a:t>Réveil des capacités utopiques </a:t>
            </a:r>
          </a:p>
          <a:p>
            <a:endParaRPr lang="fr-FR" dirty="0"/>
          </a:p>
          <a:p>
            <a:r>
              <a:rPr lang="fr-FR" dirty="0"/>
              <a:t>Définition des rôles </a:t>
            </a:r>
            <a:r>
              <a:rPr lang="fr-FR" sz="1500" dirty="0"/>
              <a:t>(Facilitatrice/</a:t>
            </a:r>
            <a:r>
              <a:rPr lang="fr-FR" sz="1500" dirty="0" err="1"/>
              <a:t>Teurs</a:t>
            </a:r>
            <a:r>
              <a:rPr lang="fr-FR" sz="1500" dirty="0"/>
              <a:t>, Scribe, Orateur, Temps) </a:t>
            </a:r>
            <a:endParaRPr lang="fr-FR" dirty="0"/>
          </a:p>
          <a:p>
            <a:endParaRPr lang="fr-FR" dirty="0"/>
          </a:p>
          <a:p>
            <a:r>
              <a:rPr lang="fr-FR" dirty="0"/>
              <a:t>Mise en place d’une mini constitution (Le Blason)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Intégrer la diversité cognitive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BB70B1-E71A-4CA9-ABA6-81AA200E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17</a:t>
            </a:fld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9B6A01CB-8061-4DFE-9EBA-0E86071B8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30970"/>
              </p:ext>
            </p:extLst>
          </p:nvPr>
        </p:nvGraphicFramePr>
        <p:xfrm>
          <a:off x="9624446" y="1027906"/>
          <a:ext cx="127861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611">
                  <a:extLst>
                    <a:ext uri="{9D8B030D-6E8A-4147-A177-3AD203B41FA5}">
                      <a16:colId xmlns:a16="http://schemas.microsoft.com/office/drawing/2014/main" val="3385911627"/>
                    </a:ext>
                  </a:extLst>
                </a:gridCol>
              </a:tblGrid>
              <a:tr h="1775331">
                <a:tc>
                  <a:txBody>
                    <a:bodyPr/>
                    <a:lstStyle/>
                    <a:p>
                      <a:pPr algn="l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Retrait</a:t>
                      </a:r>
                    </a:p>
                    <a:p>
                      <a:pPr algn="l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Rituel </a:t>
                      </a:r>
                    </a:p>
                    <a:p>
                      <a:pPr algn="l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Passe temps </a:t>
                      </a:r>
                    </a:p>
                    <a:p>
                      <a:pPr algn="l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Jeux </a:t>
                      </a:r>
                    </a:p>
                    <a:p>
                      <a:pPr algn="l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Activités</a:t>
                      </a:r>
                    </a:p>
                    <a:p>
                      <a:pPr algn="l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Intimité</a:t>
                      </a:r>
                    </a:p>
                    <a:p>
                      <a:pPr algn="l"/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516902"/>
                  </a:ext>
                </a:extLst>
              </a:tr>
            </a:tbl>
          </a:graphicData>
        </a:graphic>
      </p:graphicFrame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F380CBF-AC91-42AE-8E8A-7CDFB23B9BF1}"/>
              </a:ext>
            </a:extLst>
          </p:cNvPr>
          <p:cNvCxnSpPr>
            <a:cxnSpLocks/>
          </p:cNvCxnSpPr>
          <p:nvPr/>
        </p:nvCxnSpPr>
        <p:spPr>
          <a:xfrm>
            <a:off x="9322231" y="1270861"/>
            <a:ext cx="0" cy="1642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015137C-AF6A-42C5-B869-50A697A794CC}"/>
              </a:ext>
            </a:extLst>
          </p:cNvPr>
          <p:cNvSpPr txBox="1"/>
          <p:nvPr/>
        </p:nvSpPr>
        <p:spPr>
          <a:xfrm>
            <a:off x="8787539" y="1270861"/>
            <a:ext cx="534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-</a:t>
            </a:r>
            <a:r>
              <a:rPr lang="fr-FR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E9FFAA-CC6F-41F1-A707-26C0B5210C0B}"/>
              </a:ext>
            </a:extLst>
          </p:cNvPr>
          <p:cNvSpPr txBox="1"/>
          <p:nvPr/>
        </p:nvSpPr>
        <p:spPr>
          <a:xfrm>
            <a:off x="8787538" y="2411758"/>
            <a:ext cx="53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+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44C317-46C0-42C4-A354-D4CA874E5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46" y="589824"/>
            <a:ext cx="4190354" cy="558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37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6201D4-494C-4BD4-9590-B1F61973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18</a:t>
            </a:fld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3712881-9670-4EA3-A632-6710FF10F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1176852"/>
            <a:ext cx="2927927" cy="4146720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FB632660-1841-4B09-A7DD-55D6A3021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539" y="1280114"/>
            <a:ext cx="2732594" cy="4168736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E46E3924-7EB3-46AD-B610-C0267FCB0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10" y="1385739"/>
            <a:ext cx="2820746" cy="40631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BC4CFB3-F5B1-418D-8699-111374DDE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104" y="1385739"/>
            <a:ext cx="2901462" cy="41687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C023E19-9FE3-4B37-BC63-F543BE24C996}"/>
              </a:ext>
            </a:extLst>
          </p:cNvPr>
          <p:cNvSpPr/>
          <p:nvPr/>
        </p:nvSpPr>
        <p:spPr>
          <a:xfrm>
            <a:off x="3976064" y="71536"/>
            <a:ext cx="4749800" cy="860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Timing 45</a:t>
            </a:r>
          </a:p>
        </p:txBody>
      </p:sp>
    </p:spTree>
    <p:extLst>
      <p:ext uri="{BB962C8B-B14F-4D97-AF65-F5344CB8AC3E}">
        <p14:creationId xmlns:p14="http://schemas.microsoft.com/office/powerpoint/2010/main" val="1158592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327893-BB23-4CF7-BE69-B5A8E5F2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19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12F8363-FF71-4B00-A133-E6635E1E3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0"/>
            <a:ext cx="5143500" cy="67214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28A5DE-AC50-498F-93B8-D749FE33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49" y="0"/>
            <a:ext cx="51435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8085357-98B9-4CAA-AD27-8C4CCDD8EC87}"/>
              </a:ext>
            </a:extLst>
          </p:cNvPr>
          <p:cNvSpPr txBox="1"/>
          <p:nvPr/>
        </p:nvSpPr>
        <p:spPr>
          <a:xfrm>
            <a:off x="1365787" y="6167477"/>
            <a:ext cx="36711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hlinkClick r:id="rId4"/>
              </a:rPr>
              <a:t>https://www.phosphoriales.com/1-Brise-Glace_a175.html</a:t>
            </a:r>
            <a:endParaRPr lang="fr-FR" sz="11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454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B0D48-E0BC-459B-814C-44FAD2DE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9B827C-0C34-4B94-9572-4FD9E4633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1. </a:t>
            </a:r>
            <a:r>
              <a:rPr lang="fr-FR" b="1" dirty="0"/>
              <a:t>Prolégomènes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2. Outils d’auto-formation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3. Brise glace (et Inspiration)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6702C2-85DD-4D2E-972D-45023F0F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932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B6DB495-10D5-4319-8E3A-9E8A920A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20</a:t>
            </a:fld>
            <a:endParaRPr lang="fr-FR"/>
          </a:p>
        </p:txBody>
      </p:sp>
      <p:pic>
        <p:nvPicPr>
          <p:cNvPr id="4" name="Image 3" descr="Une image contenant texte, tissu&#10;&#10;Description générée automatiquement">
            <a:extLst>
              <a:ext uri="{FF2B5EF4-FFF2-40B4-BE49-F238E27FC236}">
                <a16:creationId xmlns:a16="http://schemas.microsoft.com/office/drawing/2014/main" id="{42D611E5-15A9-481E-91E0-5E87D4191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2943"/>
            <a:ext cx="4242847" cy="61921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BA6FDE-79A5-482C-BE6E-B126C76881E3}"/>
              </a:ext>
            </a:extLst>
          </p:cNvPr>
          <p:cNvSpPr txBox="1"/>
          <p:nvPr/>
        </p:nvSpPr>
        <p:spPr>
          <a:xfrm>
            <a:off x="5798088" y="1827553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Accès au wiki collaboratif</a:t>
            </a:r>
          </a:p>
          <a:p>
            <a:pPr algn="ctr"/>
            <a:r>
              <a:rPr lang="fr-FR" dirty="0">
                <a:hlinkClick r:id="rId3"/>
              </a:rPr>
              <a:t>https://www.phosphoriales.com/Wiki-collaboratif_r15.html</a:t>
            </a:r>
            <a:endParaRPr lang="fr-FR" dirty="0"/>
          </a:p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B61714-CBB9-4360-9151-896A7A368FB7}"/>
              </a:ext>
            </a:extLst>
          </p:cNvPr>
          <p:cNvSpPr txBox="1"/>
          <p:nvPr/>
        </p:nvSpPr>
        <p:spPr>
          <a:xfrm>
            <a:off x="5697350" y="3895263"/>
            <a:ext cx="60947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Test des préférences cérébrales</a:t>
            </a:r>
            <a:endParaRPr lang="fr-FR" sz="2800" dirty="0">
              <a:hlinkClick r:id="rId4"/>
            </a:endParaRPr>
          </a:p>
          <a:p>
            <a:pPr algn="ctr"/>
            <a:r>
              <a:rPr lang="fr-FR" dirty="0">
                <a:hlinkClick r:id="rId4"/>
              </a:rPr>
              <a:t> https://www.phosphoriales.com/1-Brise-Glace_a175.html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1514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77180-D549-4086-9587-799B38BB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de la séquence 2: Inspiration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F913E-AE68-497A-843B-292F89EBD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Définir un défi </a:t>
            </a:r>
            <a:br>
              <a:rPr lang="fr-FR" dirty="0"/>
            </a:br>
            <a:endParaRPr lang="fr-FR" dirty="0"/>
          </a:p>
          <a:p>
            <a:r>
              <a:rPr lang="fr-FR" dirty="0"/>
              <a:t>Clarifier le défi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FB4172-5209-46BB-89AF-49938D2A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430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C8BC1-A2B0-4C5D-B0D4-60507B7E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461" y="137439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B0F0"/>
                </a:solidFill>
              </a:rPr>
              <a:t>Pour la chenille, la transformation est une épreuve tandis que pour le papillon c’est une expérience de libération…</a:t>
            </a:r>
            <a:r>
              <a:rPr lang="fr-FR" sz="1600" dirty="0">
                <a:solidFill>
                  <a:srgbClr val="00B0F0"/>
                </a:solidFill>
              </a:rPr>
              <a:t>F. Valera </a:t>
            </a:r>
            <a:endParaRPr lang="fr-FR" sz="3200" dirty="0">
              <a:solidFill>
                <a:srgbClr val="00B0F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D3B7CD-AD4C-4959-B03F-539198DD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C8F46A8-33C9-4BFA-8618-FE5BD25A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96" y="1424891"/>
            <a:ext cx="4785926" cy="50956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AB6E39-8448-4609-AAFD-2BB9CB8CC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004" y="1733215"/>
            <a:ext cx="4526796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3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2BEF5A-9150-40E6-B6FE-A9462534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7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 </a:t>
            </a:r>
            <a:r>
              <a:rPr lang="en-US" dirty="0" err="1"/>
              <a:t>l</a:t>
            </a:r>
            <a:r>
              <a:rPr lang="en-US" b="1" dirty="0" err="1">
                <a:solidFill>
                  <a:srgbClr val="00B0F0"/>
                </a:solidFill>
              </a:rPr>
              <a:t>’imaginaire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institué</a:t>
            </a:r>
            <a:r>
              <a:rPr lang="en-US" b="1" dirty="0">
                <a:solidFill>
                  <a:srgbClr val="00B0F0"/>
                </a:solidFill>
              </a:rPr>
              <a:t> à </a:t>
            </a:r>
            <a:r>
              <a:rPr lang="en-US" b="1" dirty="0" err="1">
                <a:solidFill>
                  <a:srgbClr val="00B0F0"/>
                </a:solidFill>
              </a:rPr>
              <a:t>l’imaginaire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radicale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F35731B-11CC-4D58-B61B-2FBFD0BAC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64230"/>
            <a:ext cx="5093306" cy="396070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D51A3BE2-1328-4F9D-BE11-6B85CCD70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370" y="4396500"/>
            <a:ext cx="4854843" cy="3960705"/>
          </a:xfrm>
        </p:spPr>
        <p:txBody>
          <a:bodyPr/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1800" dirty="0"/>
              <a:t>« Un paradigme prescrit et proscrit » </a:t>
            </a:r>
            <a:endParaRPr lang="fr-FR" dirty="0"/>
          </a:p>
          <a:p>
            <a:pPr marL="0" indent="0" algn="r">
              <a:buNone/>
            </a:pPr>
            <a:r>
              <a:rPr lang="fr-FR" sz="1400" i="1" dirty="0"/>
              <a:t>Edgar Morin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3257C9-A11C-42AC-9BBF-2484BD15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422CDB16-2A37-4BDD-A90C-5768C85A6A54}" type="slidenum">
              <a:rPr lang="en-US" smtClean="0"/>
              <a:pPr defTabSz="457200"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97964E-41E8-4253-A36E-7BCE485A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94" y="1208868"/>
            <a:ext cx="5247143" cy="45859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7ECC0B-271C-4C81-9323-21BCED546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713"/>
          <a:stretch/>
        </p:blipFill>
        <p:spPr>
          <a:xfrm>
            <a:off x="6426630" y="1677536"/>
            <a:ext cx="4864417" cy="449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86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2CAC5-8377-4EC4-9A62-781533488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B0F0"/>
                </a:solidFill>
              </a:rPr>
              <a:t>Les 5 objectifs de la méthode </a:t>
            </a:r>
            <a:r>
              <a:rPr lang="fr-FR" b="1" dirty="0" err="1">
                <a:solidFill>
                  <a:srgbClr val="00B0F0"/>
                </a:solidFill>
              </a:rPr>
              <a:t>Phosphoriales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42E659-43AD-4B18-8965-5819EBD77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Réconcilier les acteurs avec l’imaginaire créateur à travers l’apprentissage  de diverses méthodes de créativité inspirées du design  dans le but « d’actualiser »</a:t>
            </a: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leurs capacités d’exploration et d’invention</a:t>
            </a:r>
            <a:endParaRPr lang="fr-FR" altLang="fr-FR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Contribuer au développement de l’innovation participative  dans les organisations 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Proposer une expérience collaborative de partage des savoirs </a:t>
            </a: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Favoriser l’émergence d’une nouvelle figure de l’autorité dans les organisations</a:t>
            </a:r>
            <a:endParaRPr lang="fr-FR" altLang="fr-F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14350" indent="-514350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Faciliter l’utilisation des logiciels de recherche d’idées et de collaboration disponibles sur le marché </a:t>
            </a:r>
            <a:br>
              <a:rPr lang="fr-FR" alt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endParaRPr lang="fr-FR" altLang="fr-FR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669CC7-5995-4D11-98B5-37BBF4E3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924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01AFFB-0652-4F8E-A1DB-E36DAF5C1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11596" cy="1325563"/>
          </a:xfrm>
        </p:spPr>
        <p:txBody>
          <a:bodyPr/>
          <a:lstStyle/>
          <a:p>
            <a:r>
              <a:rPr lang="fr-FR" b="1" dirty="0">
                <a:solidFill>
                  <a:srgbClr val="00B0F0"/>
                </a:solidFill>
              </a:rPr>
              <a:t>Une aventure en 10 étapes : de la recherche d’une idée à la mise sur le marché d’une innovation…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F98463-6B3B-48C8-A4ED-C13E2FBF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D23FEC-9F5F-48EB-B2AA-F822F5BFA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466" y="1183788"/>
            <a:ext cx="10515599" cy="53143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2D99BF3-C45A-4692-BFD6-0ACF66797724}"/>
              </a:ext>
            </a:extLst>
          </p:cNvPr>
          <p:cNvSpPr txBox="1"/>
          <p:nvPr/>
        </p:nvSpPr>
        <p:spPr>
          <a:xfrm>
            <a:off x="3924886" y="2307101"/>
            <a:ext cx="1645920" cy="6049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7F5B56-3E10-47A1-9537-C45E4E753915}"/>
              </a:ext>
            </a:extLst>
          </p:cNvPr>
          <p:cNvSpPr txBox="1"/>
          <p:nvPr/>
        </p:nvSpPr>
        <p:spPr>
          <a:xfrm>
            <a:off x="4077286" y="2459501"/>
            <a:ext cx="1645920" cy="6049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4AA59F-D4EB-4ECC-AE5D-023FF4FB1FD7}"/>
              </a:ext>
            </a:extLst>
          </p:cNvPr>
          <p:cNvSpPr txBox="1"/>
          <p:nvPr/>
        </p:nvSpPr>
        <p:spPr>
          <a:xfrm>
            <a:off x="6508654" y="2307100"/>
            <a:ext cx="164592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F0"/>
                </a:solidFill>
              </a:rPr>
              <a:t>Empathie</a:t>
            </a:r>
          </a:p>
          <a:p>
            <a:pPr algn="ctr"/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610D1B1-735E-495C-80B9-DD377367E8AD}"/>
              </a:ext>
            </a:extLst>
          </p:cNvPr>
          <p:cNvSpPr txBox="1"/>
          <p:nvPr/>
        </p:nvSpPr>
        <p:spPr>
          <a:xfrm>
            <a:off x="3924886" y="3873902"/>
            <a:ext cx="17983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F0"/>
                </a:solidFill>
              </a:rPr>
              <a:t>Test</a:t>
            </a:r>
          </a:p>
          <a:p>
            <a:pPr algn="ctr"/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48CAED7-581A-4A53-82CB-95DF5B5708AA}"/>
              </a:ext>
            </a:extLst>
          </p:cNvPr>
          <p:cNvSpPr txBox="1"/>
          <p:nvPr/>
        </p:nvSpPr>
        <p:spPr>
          <a:xfrm>
            <a:off x="6508654" y="3815286"/>
            <a:ext cx="179832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00B0F0"/>
                </a:solidFill>
              </a:rPr>
              <a:t>Protypage</a:t>
            </a:r>
            <a:endParaRPr lang="fr-FR" sz="2000" b="1" dirty="0">
              <a:solidFill>
                <a:srgbClr val="00B0F0"/>
              </a:solidFill>
            </a:endParaRPr>
          </a:p>
          <a:p>
            <a:pPr algn="ctr"/>
            <a:endParaRPr lang="fr-FR" sz="2000" b="1" dirty="0">
              <a:solidFill>
                <a:srgbClr val="00B0F0"/>
              </a:solidFill>
            </a:endParaRPr>
          </a:p>
          <a:p>
            <a:pPr algn="ctr"/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E963A91-D752-47B1-99BF-FE47B010619E}"/>
              </a:ext>
            </a:extLst>
          </p:cNvPr>
          <p:cNvSpPr txBox="1"/>
          <p:nvPr/>
        </p:nvSpPr>
        <p:spPr>
          <a:xfrm>
            <a:off x="9226061" y="3760792"/>
            <a:ext cx="1798320" cy="838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519D774-4078-4FF5-A5B9-B68839452158}"/>
              </a:ext>
            </a:extLst>
          </p:cNvPr>
          <p:cNvSpPr txBox="1"/>
          <p:nvPr/>
        </p:nvSpPr>
        <p:spPr>
          <a:xfrm>
            <a:off x="3882681" y="2236152"/>
            <a:ext cx="16459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F0"/>
                </a:solidFill>
                <a:latin typeface="+mj-lt"/>
              </a:rPr>
              <a:t>Inspiration</a:t>
            </a:r>
            <a:endParaRPr lang="fr-FR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B69D6F2-6689-4674-93F2-BF9D393218BE}"/>
              </a:ext>
            </a:extLst>
          </p:cNvPr>
          <p:cNvSpPr txBox="1"/>
          <p:nvPr/>
        </p:nvSpPr>
        <p:spPr>
          <a:xfrm>
            <a:off x="1612509" y="5517575"/>
            <a:ext cx="1798320" cy="838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FAF149-FF21-4999-A598-BCD95F07A825}"/>
              </a:ext>
            </a:extLst>
          </p:cNvPr>
          <p:cNvSpPr txBox="1"/>
          <p:nvPr/>
        </p:nvSpPr>
        <p:spPr>
          <a:xfrm>
            <a:off x="4001086" y="5534286"/>
            <a:ext cx="17983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F0"/>
                </a:solidFill>
              </a:rPr>
              <a:t>Risques</a:t>
            </a:r>
          </a:p>
          <a:p>
            <a:pPr algn="ctr"/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413F684-F5A6-4C82-91F2-CBCFD358A927}"/>
              </a:ext>
            </a:extLst>
          </p:cNvPr>
          <p:cNvSpPr txBox="1"/>
          <p:nvPr/>
        </p:nvSpPr>
        <p:spPr>
          <a:xfrm>
            <a:off x="6497930" y="5547972"/>
            <a:ext cx="18534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B0F0"/>
                </a:solidFill>
              </a:rPr>
              <a:t>Communication</a:t>
            </a:r>
          </a:p>
          <a:p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698CC2B-2271-4512-92F3-4AC0FC4A7ABD}"/>
              </a:ext>
            </a:extLst>
          </p:cNvPr>
          <p:cNvSpPr txBox="1"/>
          <p:nvPr/>
        </p:nvSpPr>
        <p:spPr>
          <a:xfrm>
            <a:off x="9046571" y="5566972"/>
            <a:ext cx="17983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F0"/>
                </a:solidFill>
              </a:rPr>
              <a:t>Animation</a:t>
            </a:r>
          </a:p>
          <a:p>
            <a:pPr algn="ctr"/>
            <a:endParaRPr lang="fr-FR" sz="2000" b="1" dirty="0">
              <a:solidFill>
                <a:srgbClr val="00B0F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3F82AFF-F610-46C8-AB81-D90363C6B85F}"/>
              </a:ext>
            </a:extLst>
          </p:cNvPr>
          <p:cNvSpPr txBox="1"/>
          <p:nvPr/>
        </p:nvSpPr>
        <p:spPr>
          <a:xfrm>
            <a:off x="1541588" y="2307099"/>
            <a:ext cx="16459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Brise Glace</a:t>
            </a:r>
          </a:p>
          <a:p>
            <a:pPr algn="ctr"/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C299468-1C39-4744-A68E-22E86B3C6D13}"/>
              </a:ext>
            </a:extLst>
          </p:cNvPr>
          <p:cNvSpPr txBox="1"/>
          <p:nvPr/>
        </p:nvSpPr>
        <p:spPr>
          <a:xfrm>
            <a:off x="10201421" y="2406686"/>
            <a:ext cx="164592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F0"/>
                </a:solidFill>
              </a:rPr>
              <a:t>Idéation</a:t>
            </a:r>
          </a:p>
          <a:p>
            <a:pPr algn="ctr"/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63E4D37-F04B-4E7D-8AF9-0600495F6AD1}"/>
              </a:ext>
            </a:extLst>
          </p:cNvPr>
          <p:cNvSpPr txBox="1"/>
          <p:nvPr/>
        </p:nvSpPr>
        <p:spPr>
          <a:xfrm>
            <a:off x="56269" y="4208232"/>
            <a:ext cx="17983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F0"/>
                </a:solidFill>
              </a:rPr>
              <a:t>Structuration </a:t>
            </a:r>
          </a:p>
          <a:p>
            <a:pPr algn="ctr"/>
            <a:endParaRPr lang="fr-FR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7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473733-A80D-4FD9-B9F8-8AE2BD51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82" y="205661"/>
            <a:ext cx="11780521" cy="1325563"/>
          </a:xfrm>
        </p:spPr>
        <p:txBody>
          <a:bodyPr/>
          <a:lstStyle/>
          <a:p>
            <a:r>
              <a:rPr lang="fr-FR" b="1" dirty="0">
                <a:solidFill>
                  <a:srgbClr val="00B0F0"/>
                </a:solidFill>
              </a:rPr>
              <a:t>Les 2 temps d’un projet innovant : exploration et structuration de l’Action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EEDF1F-1BFA-4E75-8E77-09F77FD64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0C8819-698A-4AA0-8343-D502FEA00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91" y="1582244"/>
            <a:ext cx="5634745" cy="47509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7CF56C-40FE-435D-BC04-C76B54A17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673" y="1486082"/>
            <a:ext cx="5066215" cy="4676037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B7B3682-399B-45D0-B100-E9776CF1D4A8}"/>
              </a:ext>
            </a:extLst>
          </p:cNvPr>
          <p:cNvCxnSpPr>
            <a:cxnSpLocks/>
          </p:cNvCxnSpPr>
          <p:nvPr/>
        </p:nvCxnSpPr>
        <p:spPr>
          <a:xfrm>
            <a:off x="647591" y="3277772"/>
            <a:ext cx="5448409" cy="14771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686DDC49-0281-403E-8286-F1C279B8F662}"/>
              </a:ext>
            </a:extLst>
          </p:cNvPr>
          <p:cNvSpPr txBox="1"/>
          <p:nvPr/>
        </p:nvSpPr>
        <p:spPr>
          <a:xfrm>
            <a:off x="512575" y="1927665"/>
            <a:ext cx="210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Conception</a:t>
            </a:r>
          </a:p>
          <a:p>
            <a:r>
              <a:rPr lang="fr-FR" sz="2400" b="1" dirty="0"/>
              <a:t>Exploration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D2045EA-0190-4B0E-B6C9-F779383DDC9A}"/>
              </a:ext>
            </a:extLst>
          </p:cNvPr>
          <p:cNvSpPr txBox="1"/>
          <p:nvPr/>
        </p:nvSpPr>
        <p:spPr>
          <a:xfrm>
            <a:off x="148882" y="4900178"/>
            <a:ext cx="210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Réalisation</a:t>
            </a:r>
          </a:p>
          <a:p>
            <a:r>
              <a:rPr lang="fr-FR" sz="2000" b="1" dirty="0"/>
              <a:t>Mise en </a:t>
            </a:r>
            <a:r>
              <a:rPr lang="fr-FR" sz="2000" b="1" dirty="0" err="1"/>
              <a:t>oeuvre</a:t>
            </a:r>
            <a:endParaRPr lang="fr-FR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2507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41BD8E-61A9-44CC-A4EC-F63C98F89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B0F0"/>
                </a:solidFill>
              </a:rPr>
              <a:t>Une certification en 2 niveaux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0F8666-883B-4518-98C3-C751A8320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3177"/>
            <a:ext cx="4835013" cy="4434835"/>
          </a:xfrm>
        </p:spPr>
        <p:txBody>
          <a:bodyPr>
            <a:normAutofit fontScale="92500" lnSpcReduction="10000"/>
          </a:bodyPr>
          <a:lstStyle/>
          <a:p>
            <a:r>
              <a:rPr lang="fr-FR" sz="1800" b="1" dirty="0">
                <a:latin typeface="+mj-lt"/>
              </a:rPr>
              <a:t>Le niveau 1 (PIP 101) </a:t>
            </a:r>
            <a:r>
              <a:rPr lang="fr-FR" sz="1800" dirty="0">
                <a:latin typeface="+mj-lt"/>
              </a:rPr>
              <a:t>est centré sur l’acquisition des 10 compétences clés de la méthode d’animation. Elle est fondée sur :</a:t>
            </a:r>
          </a:p>
          <a:p>
            <a:pPr lvl="1"/>
            <a:r>
              <a:rPr lang="fr-FR" sz="1600" dirty="0">
                <a:latin typeface="+mj-lt"/>
              </a:rPr>
              <a:t>Le suivi des 10 modules d'auto-formation en E-Learning</a:t>
            </a:r>
          </a:p>
          <a:p>
            <a:pPr lvl="1"/>
            <a:r>
              <a:rPr lang="fr-FR" sz="1600" dirty="0">
                <a:latin typeface="+mj-lt"/>
              </a:rPr>
              <a:t>L'obtention d'un score minimum de 80% sur un quizz de 150 questions </a:t>
            </a:r>
          </a:p>
          <a:p>
            <a:pPr lvl="1"/>
            <a:r>
              <a:rPr lang="fr-FR" sz="1600" dirty="0">
                <a:latin typeface="+mj-lt"/>
              </a:rPr>
              <a:t>La réalisation une carte heuristique détaillée portant sur une analyse critique de la méthode </a:t>
            </a:r>
            <a:r>
              <a:rPr lang="fr-FR" sz="1600" dirty="0" err="1">
                <a:latin typeface="+mj-lt"/>
              </a:rPr>
              <a:t>Phosphoriales</a:t>
            </a:r>
            <a:r>
              <a:rPr lang="fr-FR" sz="1600" dirty="0">
                <a:latin typeface="+mj-lt"/>
              </a:rPr>
              <a:t> ou sur un projet en développement</a:t>
            </a:r>
          </a:p>
          <a:p>
            <a:pPr lvl="1"/>
            <a:r>
              <a:rPr lang="fr-FR" sz="1600" dirty="0">
                <a:latin typeface="+mj-lt"/>
              </a:rPr>
              <a:t>La participation à 3 interchantiers d’analyse des pratiques</a:t>
            </a:r>
          </a:p>
          <a:p>
            <a:pPr marL="0" indent="0">
              <a:buNone/>
            </a:pPr>
            <a:r>
              <a:rPr lang="fr-FR" sz="1800" dirty="0">
                <a:latin typeface="+mj-lt"/>
              </a:rPr>
              <a:t>  </a:t>
            </a:r>
          </a:p>
          <a:p>
            <a:r>
              <a:rPr lang="fr-FR" sz="1800" b="1" dirty="0">
                <a:latin typeface="+mj-lt"/>
              </a:rPr>
              <a:t>Le niveau 2 (PIP 102)  </a:t>
            </a:r>
            <a:r>
              <a:rPr lang="fr-FR" sz="1800" dirty="0">
                <a:latin typeface="+mj-lt"/>
              </a:rPr>
              <a:t>sera l’occasion d’approfondir d’autres outils de facilitation à l’innovation participative et les théories associées. Elle se fera en partenariat avec le Groupe ESC Clermont et s’inscrira dans une certification RNCP.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78CD58-54C0-4F83-8CCF-C239332A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8</a:t>
            </a:fld>
            <a:endParaRPr lang="fr-FR"/>
          </a:p>
        </p:txBody>
      </p:sp>
      <p:pic>
        <p:nvPicPr>
          <p:cNvPr id="12" name="Image 11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40F77CA2-0316-4F1B-A791-ABA31902F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51" y="1765656"/>
            <a:ext cx="5071277" cy="39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02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B0D48-E0BC-459B-814C-44FAD2DE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9B827C-0C34-4B94-9572-4FD9E4633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1. Prolégomènes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2. </a:t>
            </a:r>
            <a:r>
              <a:rPr lang="fr-FR" b="1" dirty="0"/>
              <a:t>Outils d’auto-formation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3. Brise glace et Inspiration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6702C2-85DD-4D2E-972D-45023F0F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DB16-2A37-4BDD-A90C-5768C85A6A5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813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02.295"/>
  <p:tag name="ISPRING_SLIDE_ID_2" val="{7A350ED7-4DDD-410D-80B1-642485018064}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</Words>
  <Application>Microsoft Office PowerPoint</Application>
  <PresentationFormat>Grand écran</PresentationFormat>
  <Paragraphs>151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Office Theme</vt:lpstr>
      <vt:lpstr>Présentation PowerPoint</vt:lpstr>
      <vt:lpstr>Sommaire </vt:lpstr>
      <vt:lpstr>Pour la chenille, la transformation est une épreuve tandis que pour le papillon c’est une expérience de libération…F. Valera </vt:lpstr>
      <vt:lpstr>De l’imaginaire institué à l’imaginaire radicale</vt:lpstr>
      <vt:lpstr>Les 5 objectifs de la méthode Phosphoriales</vt:lpstr>
      <vt:lpstr>Une aventure en 10 étapes : de la recherche d’une idée à la mise sur le marché d’une innovation…</vt:lpstr>
      <vt:lpstr>Les 2 temps d’un projet innovant : exploration et structuration de l’Action</vt:lpstr>
      <vt:lpstr>Une certification en 2 niveaux </vt:lpstr>
      <vt:lpstr>Sommaire </vt:lpstr>
      <vt:lpstr>Les outils dont vous aurez besoin</vt:lpstr>
      <vt:lpstr>Anatomie d’une carte </vt:lpstr>
      <vt:lpstr>Présentation PowerPoint</vt:lpstr>
      <vt:lpstr>Présentation PowerPoint</vt:lpstr>
      <vt:lpstr>Accès Klaxoon (En cas de problème)</vt:lpstr>
      <vt:lpstr>5 Web Ateliers pour se former la méthode (7,5 + 40 h)</vt:lpstr>
      <vt:lpstr>Sommaire </vt:lpstr>
      <vt:lpstr>Objectifs de la séquence 1 : Brise Glace </vt:lpstr>
      <vt:lpstr>Présentation PowerPoint</vt:lpstr>
      <vt:lpstr>Présentation PowerPoint</vt:lpstr>
      <vt:lpstr>Présentation PowerPoint</vt:lpstr>
      <vt:lpstr>Objectifs de la séquence 2: Inspiration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JC Casalegno</dc:creator>
  <cp:lastModifiedBy>JC Casalegno</cp:lastModifiedBy>
  <cp:revision>38</cp:revision>
  <dcterms:created xsi:type="dcterms:W3CDTF">2021-01-18T06:22:51Z</dcterms:created>
  <dcterms:modified xsi:type="dcterms:W3CDTF">2021-01-27T16:53:06Z</dcterms:modified>
</cp:coreProperties>
</file>